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E_0.xml" ContentType="application/vnd.ms-powerpoint.comments+xml"/>
  <Override PartName="/ppt/comments/modernComment_110_62DA263B.xml" ContentType="application/vnd.ms-powerpoint.comments+xml"/>
  <Override PartName="/ppt/comments/modernComment_111_F90B7865.xml" ContentType="application/vnd.ms-powerpoint.comments+xml"/>
  <Override PartName="/ppt/notesSlides/notesSlide1.xml" ContentType="application/vnd.openxmlformats-officedocument.presentationml.notesSlide+xml"/>
  <Override PartName="/ppt/comments/modernComment_11C_229199BE.xml" ContentType="application/vnd.ms-powerpoint.comments+xml"/>
  <Override PartName="/ppt/notesSlides/notesSlide2.xml" ContentType="application/vnd.openxmlformats-officedocument.presentationml.notesSlide+xml"/>
  <Override PartName="/ppt/comments/modernComment_11F_2537C69B.xml" ContentType="application/vnd.ms-powerpoint.comments+xml"/>
  <Override PartName="/ppt/notesSlides/notesSlide3.xml" ContentType="application/vnd.openxmlformats-officedocument.presentationml.notesSlide+xml"/>
  <Override PartName="/ppt/comments/modernComment_11D_A7003BCE.xml" ContentType="application/vnd.ms-powerpoint.comments+xml"/>
  <Override PartName="/ppt/comments/modernComment_115_4F7B29B7.xml" ContentType="application/vnd.ms-powerpoint.comments+xml"/>
  <Override PartName="/ppt/notesSlides/notesSlide4.xml" ContentType="application/vnd.openxmlformats-officedocument.presentationml.notesSlide+xml"/>
  <Override PartName="/ppt/comments/modernComment_114_1AFFB3E3.xml" ContentType="application/vnd.ms-powerpoint.comments+xml"/>
  <Override PartName="/ppt/notesSlides/notesSlide5.xml" ContentType="application/vnd.openxmlformats-officedocument.presentationml.notesSlide+xml"/>
  <Override PartName="/ppt/comments/modernComment_122_8C8D4237.xml" ContentType="application/vnd.ms-powerpoint.comments+xml"/>
  <Override PartName="/ppt/notesSlides/notesSlide6.xml" ContentType="application/vnd.openxmlformats-officedocument.presentationml.notesSlide+xml"/>
  <Override PartName="/ppt/comments/modernComment_121_54840F1F.xml" ContentType="application/vnd.ms-powerpoint.comments+xml"/>
  <Override PartName="/ppt/notesSlides/notesSlide7.xml" ContentType="application/vnd.openxmlformats-officedocument.presentationml.notesSlide+xml"/>
  <Override PartName="/ppt/comments/modernComment_116_D3CF6CBA.xml" ContentType="application/vnd.ms-powerpoint.comments+xml"/>
  <Override PartName="/ppt/notesSlides/notesSlide8.xml" ContentType="application/vnd.openxmlformats-officedocument.presentationml.notesSlide+xml"/>
  <Override PartName="/ppt/comments/modernComment_11E_F837773C.xml" ContentType="application/vnd.ms-powerpoint.comments+xml"/>
  <Override PartName="/ppt/comments/modernComment_119_D00D6E64.xml" ContentType="application/vnd.ms-powerpoint.comments+xml"/>
  <Override PartName="/ppt/comments/modernComment_120_EC132315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9" r:id="rId2"/>
    <p:sldId id="270" r:id="rId3"/>
    <p:sldId id="272" r:id="rId4"/>
    <p:sldId id="273" r:id="rId5"/>
    <p:sldId id="284" r:id="rId6"/>
    <p:sldId id="287" r:id="rId7"/>
    <p:sldId id="285" r:id="rId8"/>
    <p:sldId id="277" r:id="rId9"/>
    <p:sldId id="276" r:id="rId10"/>
    <p:sldId id="290" r:id="rId11"/>
    <p:sldId id="289" r:id="rId12"/>
    <p:sldId id="278" r:id="rId13"/>
    <p:sldId id="286" r:id="rId14"/>
    <p:sldId id="281" r:id="rId15"/>
    <p:sldId id="288" r:id="rId16"/>
    <p:sldId id="282" r:id="rId17"/>
    <p:sldId id="280" r:id="rId1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1D06910-7AB4-EB35-C8BB-5161661BDD06}" name="Marta Almeida" initials="" userId="S::marta.almeida03@ua.pt::d9120aea-f92e-4e12-988e-3da854fb434d" providerId="AD"/>
  <p188:author id="{46B83239-4EFA-4A65-934B-DD92143F4E87}" name="Samuel Silva" initials="SS" userId="S::sss@ua.pt::7ba7f088-20ea-4e53-bce5-11fb53a960a6" providerId="AD"/>
  <p188:author id="{84896462-852E-54E8-C056-D492B46CB78E}" name="David Ribeiro" initials="DR" userId="S::davidgvribeiro@ua.pt::942336d9-2134-48e0-8f89-b6a709470d01" providerId="AD"/>
  <p188:author id="{107EF98A-5ED7-C8A6-C755-A618EA0213E3}" name="António Moreira" initials="AM" userId="S::antoniomspmoreira@ua.pt::672a0e67-add0-44a0-b1fe-aaa6277bc4ae" providerId="AD"/>
  <p188:author id="{295A399C-3AFD-5A48-A263-DB6A2BF0DE17}" name="José Silva" initials="JS" userId="S::jm.silva@ua.pt::e38a486c-dd57-4f38-804d-b15320522d94" providerId="AD"/>
  <p188:author id="{1F7876E7-E549-CA62-5D5A-FF6D14BB4AC6}" name="Joao Vieira" initials="JV" userId="S::joaopvieira@ua.pt::ee994a60-c2fb-4a57-91cc-8923d9e0c3f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8" d="100"/>
          <a:sy n="58" d="100"/>
        </p:scale>
        <p:origin x="96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modernComment_10E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DD9C0C4-1B0C-43BC-AC7D-6B2C5DD131AA}" authorId="{46B83239-4EFA-4A65-934B-DD92143F4E87}" created="2024-10-03T20:33:55.80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70"/>
      <ac:spMk id="5" creationId="{00000000-0000-0000-0000-000000000000}"/>
      <ac:txMk cp="0" len="8">
        <ac:context len="9" hash="379640033"/>
      </ac:txMk>
    </ac:txMkLst>
    <p188:pos x="3221906" y="257629"/>
    <p188:txBody>
      <a:bodyPr/>
      <a:lstStyle/>
      <a:p>
        <a:r>
          <a:rPr lang="en-GB"/>
          <a:t>Se colocarem muito texto nos slides vai ser complicado para quem ve apanhar a mensagem.
Usem bullets com frases curtas das ideias principais
No limite, se precisarem de usar um texto mais longo, usem bold para destacar uma ou outra palavra para ajudar a entender o que e´importante.</a:t>
        </a:r>
      </a:p>
    </p188:txBody>
  </p188:cm>
  <p188:cm id="{9C2CBD64-0CF8-496C-92A9-995D08690E65}" authorId="{46B83239-4EFA-4A65-934B-DD92143F4E87}" created="2024-10-03T20:46:52.43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70"/>
      <ac:spMk id="5" creationId="{00000000-0000-0000-0000-000000000000}"/>
    </ac:deMkLst>
    <p188:txBody>
      <a:bodyPr/>
      <a:lstStyle/>
      <a:p>
        <a:r>
          <a:rPr lang="en-GB"/>
          <a:t>Seria importante terem um pouco menos de texto na apresentaçao, em geral, e mais alguns elementos graficos, se possível</a:t>
        </a:r>
      </a:p>
    </p188:txBody>
  </p188:cm>
  <p188:cm id="{8B803C2F-DB62-40F4-B7BD-A2F4F35FFA1F}" authorId="{1F7876E7-E549-CA62-5D5A-FF6D14BB4AC6}" created="2024-10-04T02:06:39.051">
    <pc:sldMkLst xmlns:pc="http://schemas.microsoft.com/office/powerpoint/2013/main/command">
      <pc:docMk/>
      <pc:sldMk cId="0" sldId="270"/>
    </pc:sldMkLst>
    <p188:txBody>
      <a:bodyPr/>
      <a:lstStyle/>
      <a:p>
        <a:r>
          <a:rPr lang="en-US"/>
          <a:t>Eu</a:t>
        </a:r>
      </a:p>
    </p188:txBody>
  </p188:cm>
</p188:cmLst>
</file>

<file path=ppt/comments/modernComment_110_62DA263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0D29CE9-08A6-4439-AC31-D2C04467E9AB}" authorId="{46B83239-4EFA-4A65-934B-DD92143F4E87}" created="2024-10-03T20:29:16.36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658463803" sldId="272"/>
      <ac:spMk id="5" creationId="{00000000-0000-0000-0000-000000000000}"/>
    </ac:deMkLst>
    <p188:replyLst>
      <p188:reply id="{289EAE28-2074-4928-B5AE-C7DE77B76A17}" authorId="{46B83239-4EFA-4A65-934B-DD92143F4E87}" created="2024-10-03T20:40:32.707">
        <p188:txBody>
          <a:bodyPr/>
          <a:lstStyle/>
          <a:p>
            <a:r>
              <a:rPr lang="en-GB"/>
              <a:t>Se conseguissem ter um slide DESAFIOS com 3 ou 4 bullets de aspectos desafiantes na actividade actual, tornava mais claro em que ãmbito vão ter de trabalhar</a:t>
            </a:r>
          </a:p>
        </p188:txBody>
      </p188:reply>
    </p188:replyLst>
    <p188:txBody>
      <a:bodyPr/>
      <a:lstStyle/>
      <a:p>
        <a:r>
          <a:rPr lang="en-GB"/>
          <a:t>Parece-me que o que está neste slide não é o desafio. Nao existe um desafio de usar tecnologia. Ainda não sabem se vão usar sensores ou algo assim. Ainda estão a caracterizar o problema.
Os desafios devem ser entendidos como aquilo que afecta o momento actual, aspectos que nao se conseguem concretizar, problemas que surgem. 
O desafio de usar a tecnologia para coisas virá de tentar vencer os desafios actuais.</a:t>
        </a:r>
      </a:p>
    </p188:txBody>
  </p188:cm>
  <p188:cm id="{08445F25-72CC-4976-853E-213C8702790D}" authorId="{1F7876E7-E549-CA62-5D5A-FF6D14BB4AC6}" created="2024-10-04T02:06:47.536">
    <pc:sldMkLst xmlns:pc="http://schemas.microsoft.com/office/powerpoint/2013/main/command">
      <pc:docMk/>
      <pc:sldMk cId="1658463803" sldId="272"/>
    </pc:sldMkLst>
    <p188:txBody>
      <a:bodyPr/>
      <a:lstStyle/>
      <a:p>
        <a:r>
          <a:rPr lang="en-US"/>
          <a:t>Eu</a:t>
        </a:r>
      </a:p>
    </p188:txBody>
  </p188:cm>
</p188:cmLst>
</file>

<file path=ppt/comments/modernComment_111_F90B78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3AF5827-2C67-4FBA-9111-6F19B20F36A2}" authorId="{46B83239-4EFA-4A65-934B-DD92143F4E87}" created="2024-10-03T20:39:34.89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178278501" sldId="273"/>
      <ac:spMk id="4" creationId="{00000000-0000-0000-0000-000000000000}"/>
      <ac:txMk cp="646" len="33">
        <ac:context len="805" hash="1167743233"/>
      </ac:txMk>
    </ac:txMkLst>
    <p188:pos x="5210224" y="1706547"/>
    <p188:replyLst>
      <p188:reply id="{EE940E82-1EA4-4F4A-8BBC-6B1BCFA5F046}" authorId="{91D06910-7AB4-EB35-C8BB-5161661BDD06}" created="2024-10-03T22:15:56.402">
        <p188:txBody>
          <a:bodyPr/>
          <a:lstStyle/>
          <a:p>
            <a:r>
              <a:rPr lang="pt-PT"/>
              <a:t>são redes que se adaptam em tempo real às mudanças no ambiente </a:t>
            </a:r>
          </a:p>
        </p188:txBody>
      </p188:reply>
    </p188:replyLst>
    <p188:txBody>
      <a:bodyPr/>
      <a:lstStyle/>
      <a:p>
        <a:r>
          <a:rPr lang="en-GB"/>
          <a:t>O que são redes de comunicação dinãmicas?</a:t>
        </a:r>
      </a:p>
    </p188:txBody>
  </p188:cm>
  <p188:cm id="{2F86375B-73AC-4D4B-AC2C-6F15A42679D7}" authorId="{1F7876E7-E549-CA62-5D5A-FF6D14BB4AC6}" created="2024-10-04T02:07:01.912">
    <pc:sldMkLst xmlns:pc="http://schemas.microsoft.com/office/powerpoint/2013/main/command">
      <pc:docMk/>
      <pc:sldMk cId="4178278501" sldId="273"/>
    </pc:sldMkLst>
    <p188:txBody>
      <a:bodyPr/>
      <a:lstStyle/>
      <a:p>
        <a:r>
          <a:rPr lang="en-US"/>
          <a:t>Eu</a:t>
        </a:r>
      </a:p>
    </p188:txBody>
  </p188:cm>
</p188:cmLst>
</file>

<file path=ppt/comments/modernComment_114_1AFFB3E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A96EA76-F062-42BC-854F-C5F31AA2D805}" authorId="{91D06910-7AB4-EB35-C8BB-5161661BDD06}" created="2024-10-03T21:51:42.342">
    <pc:sldMkLst xmlns:pc="http://schemas.microsoft.com/office/powerpoint/2013/main/command">
      <pc:docMk/>
      <pc:sldMk cId="452965347" sldId="276"/>
    </pc:sldMkLst>
    <p188:txBody>
      <a:bodyPr/>
      <a:lstStyle/>
      <a:p>
        <a:r>
          <a:rPr lang="pt-PT"/>
          <a:t>eu</a:t>
        </a:r>
      </a:p>
    </p188:txBody>
  </p188:cm>
</p188:cmLst>
</file>

<file path=ppt/comments/modernComment_115_4F7B29B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317C4C1-EED7-49CD-9232-3C34084549F0}" authorId="{84896462-852E-54E8-C056-D492B46CB78E}" created="2024-10-03T22:29:44.446">
    <pc:sldMkLst xmlns:pc="http://schemas.microsoft.com/office/powerpoint/2013/main/command">
      <pc:docMk/>
      <pc:sldMk cId="1333471671" sldId="277"/>
    </pc:sldMkLst>
    <p188:txBody>
      <a:bodyPr/>
      <a:lstStyle/>
      <a:p>
        <a:r>
          <a:rPr lang="en-US"/>
          <a:t>Apresento eu</a:t>
        </a:r>
      </a:p>
    </p188:txBody>
  </p188:cm>
</p188:cmLst>
</file>

<file path=ppt/comments/modernComment_116_D3CF6CB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7C4322E-CE0C-46F4-B0ED-452978B15F53}" authorId="{46B83239-4EFA-4A65-934B-DD92143F4E87}" created="2024-10-03T20:48:51.88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553586362" sldId="278"/>
      <ac:spMk id="5" creationId="{00000000-0000-0000-0000-000000000000}"/>
      <ac:txMk cp="0" len="18">
        <ac:context len="19" hash="3231743053"/>
      </ac:txMk>
    </ac:txMkLst>
    <p188:pos x="3717689" y="261257"/>
    <p188:txBody>
      <a:bodyPr/>
      <a:lstStyle/>
      <a:p>
        <a:r>
          <a:rPr lang="en-GB"/>
          <a:t>Antes deste slide talvez seja boa ideia mostrar um gantt geral que de a quem estiver a ver uma ideia geral das fases do trabalho. Usem as milestones como guia de como colocar as coisas ao longo do tempo; prevejam tempo para escrita de relatórios e preparaçao de demonstrações, etc.</a:t>
        </a:r>
      </a:p>
    </p188:txBody>
  </p188:cm>
  <p188:cm id="{0C02039E-2B87-4A01-9B50-30BB3FD45FF1}" authorId="{91D06910-7AB4-EB35-C8BB-5161661BDD06}" created="2024-10-03T21:51:55.455">
    <pc:sldMkLst xmlns:pc="http://schemas.microsoft.com/office/powerpoint/2013/main/command">
      <pc:docMk/>
      <pc:sldMk cId="3553586362" sldId="278"/>
    </pc:sldMkLst>
    <p188:txBody>
      <a:bodyPr/>
      <a:lstStyle/>
      <a:p>
        <a:r>
          <a:rPr lang="pt-PT"/>
          <a:t>eu</a:t>
        </a:r>
      </a:p>
    </p188:txBody>
  </p188:cm>
</p188:cmLst>
</file>

<file path=ppt/comments/modernComment_119_D00D6E6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40E2638-52F4-4A61-8F23-C49D2EEBADF2}" authorId="{295A399C-3AFD-5A48-A263-DB6A2BF0DE17}" created="2024-10-03T23:25:47.062">
    <pc:sldMkLst xmlns:pc="http://schemas.microsoft.com/office/powerpoint/2013/main/command">
      <pc:docMk/>
      <pc:sldMk cId="3490541156" sldId="281"/>
    </pc:sldMkLst>
    <p188:txBody>
      <a:bodyPr/>
      <a:lstStyle/>
      <a:p>
        <a:r>
          <a:rPr lang="en-US"/>
          <a:t>Apresento</a:t>
        </a:r>
      </a:p>
    </p188:txBody>
  </p188:cm>
</p188:cmLst>
</file>

<file path=ppt/comments/modernComment_11C_229199B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9403511-6400-458C-9096-D670251C31DB}" authorId="{46B83239-4EFA-4A65-934B-DD92143F4E87}" created="2024-10-03T20:43:28.32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579967422" sldId="284"/>
      <ac:spMk id="5" creationId="{00000000-0000-0000-0000-000000000000}"/>
      <ac:txMk cp="37">
        <ac:context len="38" hash="3938009757"/>
      </ac:txMk>
    </ac:txMkLst>
    <p188:pos x="3622133" y="256822"/>
    <p188:txBody>
      <a:bodyPr/>
      <a:lstStyle/>
      <a:p>
        <a:r>
          <a:rPr lang="en-GB"/>
          <a:t>Sugiro que não deixem só o slide assim. Mencionem o nome do trabalho e indiquem 3 ou 4 aspectos que resumam os aspectos que sao importantes considerar do ponto de vista do que estão a fazer. Estes trabalhos têm algo que resolveria os vossos problemas? Tem lacunas que falham na abordagem a desafios que identificaram? Devem fazer um juízo crítico de como o trabalho se posiciona em relaçao aos vossos objextivos
</a:t>
        </a:r>
      </a:p>
    </p188:txBody>
    <p188:extLst>
      <p:ext xmlns:p="http://schemas.openxmlformats.org/presentationml/2006/main" uri="{57CB4572-C831-44C2-8A1C-0ADB6CCDFE69}">
        <p223:reactions xmlns:p223="http://schemas.microsoft.com/office/powerpoint/2022/03/main">
          <p223:rxn type="👍">
            <p223:instance time="2024-10-03T21:19:49.634" authorId="{107EF98A-5ED7-C8A6-C755-A618EA0213E3}"/>
          </p223:rxn>
        </p223:reactions>
      </p:ext>
    </p188:extLst>
  </p188:cm>
  <p188:cm id="{D761ACDA-4F17-4336-9549-EF0C73DFD70D}" authorId="{107EF98A-5ED7-C8A6-C755-A618EA0213E3}" created="2024-10-03T21:44:08.272">
    <pc:sldMkLst xmlns:pc="http://schemas.microsoft.com/office/powerpoint/2013/main/command">
      <pc:docMk/>
      <pc:sldMk cId="579967422" sldId="284"/>
    </pc:sldMkLst>
    <p188:txBody>
      <a:bodyPr/>
      <a:lstStyle/>
      <a:p>
        <a:r>
          <a:rPr lang="en-US"/>
          <a:t>apresento eu</a:t>
        </a:r>
      </a:p>
    </p188:txBody>
  </p188:cm>
</p188:cmLst>
</file>

<file path=ppt/comments/modernComment_11D_A7003BC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3965CF7-EF5E-4ECF-81EB-D8C87C5B119F}" authorId="{107EF98A-5ED7-C8A6-C755-A618EA0213E3}" created="2024-10-03T21:44:49.007">
    <pc:sldMkLst xmlns:pc="http://schemas.microsoft.com/office/powerpoint/2013/main/command">
      <pc:docMk/>
      <pc:sldMk cId="2801810382" sldId="285"/>
    </pc:sldMkLst>
    <p188:txBody>
      <a:bodyPr/>
      <a:lstStyle/>
      <a:p>
        <a:r>
          <a:rPr lang="en-US"/>
          <a:t>apresento eu</a:t>
        </a:r>
      </a:p>
    </p188:txBody>
  </p188:cm>
</p188:cmLst>
</file>

<file path=ppt/comments/modernComment_11E_F837773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747D1C6-8165-4268-8092-FB893BED8A11}" authorId="{46B83239-4EFA-4A65-934B-DD92143F4E87}" created="2024-10-03T20:35:00.818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164384572" sldId="286"/>
      <ac:spMk id="5" creationId="{00000000-0000-0000-0000-000000000000}"/>
      <ac:txMk cp="0" len="11">
        <ac:context len="22" hash="2827573866"/>
      </ac:txMk>
    </ac:txMkLst>
    <p188:pos x="3891861" y="263013"/>
    <p188:replyLst>
      <p188:reply id="{DA51E95E-8572-4A9D-8EC0-43F47C32219B}" authorId="{84896462-852E-54E8-C056-D492B46CB78E}" created="2024-10-03T22:28:50.694">
        <p188:txBody>
          <a:bodyPr/>
          <a:lstStyle/>
          <a:p>
            <a:r>
              <a:rPr lang="en-US"/>
              <a:t>Esta arquitectura é meramente candidata, com o intuito de mostrar uma possível solução: "Determine at least one possible solution. Assess whether the vision is technically feasible. This may
involve identifying a candidate high-level architecture.".
Foi feita com este nível de abstracção exactamente para não parecer que já traçámos uma linha definitiva</a:t>
            </a:r>
          </a:p>
        </p188:txBody>
      </p188:reply>
    </p188:replyLst>
    <p188:txBody>
      <a:bodyPr/>
      <a:lstStyle/>
      <a:p>
        <a:r>
          <a:rPr lang="en-GB"/>
          <a:t>A arquitectura é só para a próxima milestone, se não me engano. Não e´para esta apresentação.  Confirmem no PDF do plano de apresentações que o Professor Moreira partilhou.</a:t>
        </a:r>
      </a:p>
    </p188:txBody>
  </p188:cm>
  <p188:cm id="{6CA89751-224E-4A25-9CEA-11470CC3571F}" authorId="{84896462-852E-54E8-C056-D492B46CB78E}" created="2024-10-03T22:25:41.501">
    <pc:sldMkLst xmlns:pc="http://schemas.microsoft.com/office/powerpoint/2013/main/command">
      <pc:docMk/>
      <pc:sldMk cId="4164384572" sldId="286"/>
    </pc:sldMkLst>
    <p188:txBody>
      <a:bodyPr/>
      <a:lstStyle/>
      <a:p>
        <a:r>
          <a:rPr lang="en-US"/>
          <a:t>Apresento eu</a:t>
        </a:r>
      </a:p>
    </p188:txBody>
  </p188:cm>
</p188:cmLst>
</file>

<file path=ppt/comments/modernComment_11F_2537C69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932D9FA-9D98-473C-8013-FF8E8B544A38}" authorId="{107EF98A-5ED7-C8A6-C755-A618EA0213E3}" created="2024-10-03T21:44:40.523">
    <pc:sldMkLst xmlns:pc="http://schemas.microsoft.com/office/powerpoint/2013/main/command">
      <pc:docMk/>
      <pc:sldMk cId="624412315" sldId="287"/>
    </pc:sldMkLst>
    <p188:txBody>
      <a:bodyPr/>
      <a:lstStyle/>
      <a:p>
        <a:r>
          <a:rPr lang="en-US"/>
          <a:t>  apresento eu</a:t>
        </a:r>
      </a:p>
    </p188:txBody>
  </p188:cm>
</p188:cmLst>
</file>

<file path=ppt/comments/modernComment_120_EC13231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F0BBF23-10F7-4EE3-8736-4ED668302E01}" authorId="{295A399C-3AFD-5A48-A263-DB6A2BF0DE17}" created="2024-10-03T23:25:36.953">
    <pc:sldMkLst xmlns:pc="http://schemas.microsoft.com/office/powerpoint/2013/main/command">
      <pc:docMk/>
      <pc:sldMk cId="3960677141" sldId="288"/>
    </pc:sldMkLst>
    <p188:txBody>
      <a:bodyPr/>
      <a:lstStyle/>
      <a:p>
        <a:r>
          <a:rPr lang="en-US"/>
          <a:t>Apresento</a:t>
        </a:r>
      </a:p>
    </p188:txBody>
  </p188:cm>
</p188:cmLst>
</file>

<file path=ppt/comments/modernComment_121_54840F1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8BFDAE0-A44F-4E6C-882C-D6398E84D79F}" authorId="{46B83239-4EFA-4A65-934B-DD92143F4E87}" created="2024-10-03T20:48:51.88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417940767" sldId="289"/>
      <ac:spMk id="5" creationId="{00000000-0000-0000-0000-000000000000}"/>
      <ac:txMk cp="0" len="18">
        <ac:context len="19" hash="3231743053"/>
      </ac:txMk>
    </ac:txMkLst>
    <p188:pos x="3717689" y="261257"/>
    <p188:txBody>
      <a:bodyPr/>
      <a:lstStyle/>
      <a:p>
        <a:r>
          <a:rPr lang="en-GB"/>
          <a:t>Antes deste slide talvez seja boa ideia mostrar um gantt geral que de a quem estiver a ver uma ideia geral das fases do trabalho. Usem as milestones como guia de como colocar as coisas ao longo do tempo; prevejam tempo para escrita de relatórios e preparaçao de demonstrações, etc.</a:t>
        </a:r>
      </a:p>
    </p188:txBody>
  </p188:cm>
  <p188:cm id="{0B9854A0-BEC1-4B85-A844-4476DCCCCC04}" authorId="{91D06910-7AB4-EB35-C8BB-5161661BDD06}" created="2024-10-03T21:51:55.455">
    <pc:sldMkLst xmlns:pc="http://schemas.microsoft.com/office/powerpoint/2013/main/command">
      <pc:docMk/>
      <pc:sldMk cId="3553586362" sldId="278"/>
    </pc:sldMkLst>
    <p188:txBody>
      <a:bodyPr/>
      <a:lstStyle/>
      <a:p>
        <a:r>
          <a:rPr lang="pt-PT"/>
          <a:t>eu</a:t>
        </a:r>
      </a:p>
    </p188:txBody>
  </p188:cm>
</p188:cmLst>
</file>

<file path=ppt/comments/modernComment_122_8C8D423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1E1B630-3751-48E3-9E0F-2AEBC2B87BBE}" authorId="{91D06910-7AB4-EB35-C8BB-5161661BDD06}" created="2024-10-03T21:51:42.342">
    <pc:sldMkLst xmlns:pc="http://schemas.microsoft.com/office/powerpoint/2013/main/command">
      <pc:docMk/>
      <pc:sldMk cId="452965347" sldId="276"/>
    </pc:sldMkLst>
    <p188:txBody>
      <a:bodyPr/>
      <a:lstStyle/>
      <a:p>
        <a:r>
          <a:rPr lang="pt-PT"/>
          <a:t>eu</a:t>
        </a:r>
      </a:p>
    </p188:txBody>
  </p188:cm>
  <p188:cm id="{CE64998C-BC15-47BC-A574-A96E118A6187}" authorId="{1F7876E7-E549-CA62-5D5A-FF6D14BB4AC6}" created="2024-10-04T02:06:01.768">
    <pc:sldMkLst xmlns:pc="http://schemas.microsoft.com/office/powerpoint/2013/main/command">
      <pc:docMk/>
      <pc:sldMk cId="2358067767" sldId="290"/>
    </pc:sldMkLst>
    <p188:txBody>
      <a:bodyPr/>
      <a:lstStyle/>
      <a:p>
        <a:r>
          <a:rPr lang="en-US"/>
          <a:t>Para explicar o planeamento de horario faço eu se quiseres</a:t>
        </a:r>
      </a:p>
    </p188:txBody>
  </p188:cm>
</p188:cmLst>
</file>

<file path=ppt/media/image1.jpe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2833F2-05AA-4572-BCE3-6DDFDD01627C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E19B0-F792-4825-95E5-614E2509FF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31489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Enquanto passam estas imagem alguém fala sobre os textos que estão no </a:t>
            </a:r>
            <a:r>
              <a:rPr lang="pt-PT" err="1"/>
              <a:t>word</a:t>
            </a:r>
            <a:r>
              <a:rPr lang="pt-PT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E19B0-F792-4825-95E5-614E2509FFB3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8216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/>
              <a:t>Enquanto passam estas imagem alguém fala sobre os textos que estão no </a:t>
            </a:r>
            <a:r>
              <a:rPr lang="pt-PT" err="1"/>
              <a:t>word</a:t>
            </a:r>
            <a:r>
              <a:rPr lang="pt-PT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E19B0-F792-4825-95E5-614E2509FFB3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62159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/>
              <a:t>Enquanto passam estas imagem alguém fala sobre os textos que estão no </a:t>
            </a:r>
            <a:r>
              <a:rPr lang="pt-PT" err="1"/>
              <a:t>word</a:t>
            </a:r>
            <a:r>
              <a:rPr lang="pt-PT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E19B0-F792-4825-95E5-614E2509FFB3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407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Mencionar na apresentação que usamos o </a:t>
            </a:r>
            <a:r>
              <a:rPr lang="pt-PT" err="1"/>
              <a:t>discord</a:t>
            </a:r>
            <a:r>
              <a:rPr lang="pt-PT"/>
              <a:t> e falar também das reuniões semanais às segundas-feiras e quartas-feiras.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E19B0-F792-4825-95E5-614E2509FFB3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507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Mencionar na apresentação que usamos o </a:t>
            </a:r>
            <a:r>
              <a:rPr lang="pt-PT" err="1"/>
              <a:t>discord</a:t>
            </a:r>
            <a:r>
              <a:rPr lang="pt-PT"/>
              <a:t> e falar também das reuniões semanais às segundas-feiras e quartas-feiras.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E19B0-F792-4825-95E5-614E2509FFB3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7028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Falar também sobre as </a:t>
            </a:r>
            <a:r>
              <a:rPr lang="pt-PT" err="1"/>
              <a:t>sub-tarefas</a:t>
            </a:r>
            <a:r>
              <a:rPr lang="pt-PT"/>
              <a:t> e que desenvolveu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E19B0-F792-4825-95E5-614E2509FFB3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1967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Falar também sobre as </a:t>
            </a:r>
            <a:r>
              <a:rPr lang="pt-PT" dirty="0" err="1"/>
              <a:t>sub-tarefas</a:t>
            </a:r>
            <a:r>
              <a:rPr lang="pt-PT" dirty="0"/>
              <a:t> e que desenvolveu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E19B0-F792-4825-95E5-614E2509FFB3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7078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E19B0-F792-4825-95E5-614E2509FFB3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446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FAAE9A-762F-1C3C-B131-A938D7CE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DFB5CA-2211-38B6-A062-9F22DDA6B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F9E0976-52F2-018E-0E06-5C7C0BF96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095DBE9-6A94-E171-69E5-5EF0811F0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BB9EC84-AE7C-A04F-60EB-9654715B7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9168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488D70-D75F-10CD-7BD7-89DBACA79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C59862A2-1C97-25FA-E88E-5B154A721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BCEAC03-14AE-2A3E-BA35-D8F69FBEF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236343E-EE7E-BCA7-A5F8-487FCBA7E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F3BBBB5-D382-411F-F4FA-C97D04668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0368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21AB02-2F4C-0E97-ADA7-12195233E6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8E726320-4A99-507E-B5B7-4F3431507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D962B77-1DDE-1CF5-84FF-05B58C06A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B8E984D-322B-B59E-43C9-7757545D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9E2541C-B447-E37D-CFC2-298AC10A3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4121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F97EE-1A62-CCA2-55BB-F76E994C5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FDFE343-9EB5-DF47-F61B-4CB52A2B1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6CA3C30-FEC7-0979-A2D9-213C64BA7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9E940A7-35F2-4B7C-EBD7-B9FEADDBE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6360DBA-C069-4AA2-B92E-7207FA950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0264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FD5A80-2F4E-62B6-5897-A033BA06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2CCB00C-4343-7F84-C1FE-F7314954F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CBD3780-FEC3-B4AB-0583-A7B75892C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6850187-B36B-589E-A502-747569A49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E948E81-103E-45C4-37F9-325DBB9FC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0096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5245B8-94CF-29CE-CB89-5C6465EA0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0F7693C-E7A1-C4ED-DD4B-9A897D1484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AEB69BC5-566A-C63E-153F-615AEE450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AB4A8D9D-6C89-2947-4531-FC7A19CFE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4725AFD8-9337-245F-CC14-D354F8286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F872149-538F-B53D-07FB-6B81516D0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9964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A4027A-4552-6A72-2173-3013B6B38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053CBCF-62A9-7EA5-6442-2A50BDA85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238B897A-2898-9C07-1001-1ACB966D4E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003E996-D521-6ADB-CA7F-BDD02E9B08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07AB06AF-C40D-2F5C-8B54-06009320D9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D3647052-F503-9BCB-7E5C-CBE912085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0465A78B-1BFC-1A05-0936-B2F2A5092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5926AF44-0FD2-AD9C-DCE5-10286C5F5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8864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9BD74-337E-32EC-8300-5F99BF1CB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4C4011E0-1829-A31C-14A6-7AB3A5881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E51CF5C8-2734-B086-C233-12758805E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49670A3-A7AB-C64A-7A22-01319F5BA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34928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ABECA110-1DF5-E45E-D3B4-E41171226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3228095F-898E-7C69-4DE1-C384F89C8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AFED2F5-ACF3-0D95-F8BE-A62EA3A14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1645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3ACC06-AB6C-71E6-90E2-B5B408126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87C001F-D969-22B0-03E7-8DFA09490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59F7D968-EB85-A02F-7F98-EA40EF6D8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9A8CBFD-9F2C-3D0D-8E3F-34FDC8664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749508B-64B9-4DCC-CB36-1FB206EC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0B5C17B-1BF3-9DCF-EF08-11E66A510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0721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C74D74-B609-FE0D-0F48-E084D13F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506B269F-ACBF-7686-668C-48D96E938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FD505A86-4F95-7A0D-3AF3-3D226A2240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4063121-661B-E4DE-19F4-78968096E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2C0BA1B-C872-C435-F7F8-A7C154B47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6F68A1D-303C-DCB3-C5CB-A7665ECBB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40867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0A6AC06D-B28F-D3A3-5068-5E80D570D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B853C957-9CEC-A8AC-C00D-BC1A2ADD5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161F6BE-8B99-C663-CC7F-CBF7DA18D1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63FB19-A3DB-4E3A-816B-49AA08F8D03D}" type="datetimeFigureOut">
              <a:rPr lang="pt-PT" smtClean="0"/>
              <a:t>04/10/2024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E269EF0-8E16-9332-CB47-CCF6725B3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A767044-76A6-6FD5-6178-117B43442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399CB4-593C-40A7-8079-A8B314F78DF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04798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2_8C8D423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1_54840F1F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6_D3CF6CBA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E_F837773C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8/10/relationships/comments" Target="../comments/modernComment_119_D00D6E6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josmsilva.github.io/website_salva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microsoft.com/office/2018/10/relationships/comments" Target="../comments/modernComment_120_EC1323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rnaldenegocios.pt" TargetMode="External"/><Relationship Id="rId2" Type="http://schemas.openxmlformats.org/officeDocument/2006/relationships/hyperlink" Target="https://www.pngwing.com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8/10/relationships/comments" Target="../comments/modernComment_10E_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microsoft.com/office/2018/10/relationships/comments" Target="../comments/modernComment_110_62DA263B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11_F90B786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C_229199BE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F_2537C69B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D_A7003BCE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8/10/relationships/comments" Target="../comments/modernComment_115_4F7B29B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microsoft.com/office/2018/10/relationships/comments" Target="../comments/modernComment_114_1AFFB3E3.xml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jpe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432202" y="0"/>
            <a:ext cx="5759798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3" name="Freeform 3"/>
          <p:cNvSpPr/>
          <p:nvPr/>
        </p:nvSpPr>
        <p:spPr>
          <a:xfrm>
            <a:off x="6432202" y="0"/>
            <a:ext cx="5759798" cy="3624601"/>
          </a:xfrm>
          <a:custGeom>
            <a:avLst/>
            <a:gdLst/>
            <a:ahLst/>
            <a:cxnLst/>
            <a:rect l="l" t="t" r="r" b="b"/>
            <a:pathLst>
              <a:path w="8639697" h="5436901">
                <a:moveTo>
                  <a:pt x="0" y="0"/>
                </a:moveTo>
                <a:lnTo>
                  <a:pt x="8639697" y="0"/>
                </a:lnTo>
                <a:lnTo>
                  <a:pt x="8639697" y="5436901"/>
                </a:lnTo>
                <a:lnTo>
                  <a:pt x="0" y="5436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929" r="-12929"/>
            </a:stretch>
          </a:blipFill>
        </p:spPr>
        <p:txBody>
          <a:bodyPr/>
          <a:lstStyle/>
          <a:p>
            <a:endParaRPr lang="pt-PT" sz="1200"/>
          </a:p>
        </p:txBody>
      </p:sp>
      <p:sp>
        <p:nvSpPr>
          <p:cNvPr id="4" name="TextBox 4"/>
          <p:cNvSpPr txBox="1"/>
          <p:nvPr/>
        </p:nvSpPr>
        <p:spPr>
          <a:xfrm>
            <a:off x="10485278" y="4008262"/>
            <a:ext cx="1596882" cy="228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99"/>
              </a:lnSpc>
            </a:pPr>
            <a:r>
              <a:rPr lang="en-US" sz="1582">
                <a:solidFill>
                  <a:srgbClr val="FFFFFF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PECI 2024/2025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0244" y="883301"/>
            <a:ext cx="5733263" cy="2077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40"/>
              </a:lnSpc>
            </a:pPr>
            <a:r>
              <a:rPr lang="en-US" sz="4534" b="1" spc="-91">
                <a:solidFill>
                  <a:srgbClr val="191919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SALVA – Smart Aid for Lifeguards and Vigilance Assistance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2038" y="4785450"/>
            <a:ext cx="4277662" cy="2312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António Pedrosa</a:t>
            </a:r>
          </a:p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David Ribeiro</a:t>
            </a:r>
          </a:p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João Vieira</a:t>
            </a:r>
          </a:p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José Silva</a:t>
            </a:r>
          </a:p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Luís Diogo</a:t>
            </a:r>
          </a:p>
          <a:p>
            <a:pPr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Marta Almeida</a:t>
            </a:r>
          </a:p>
          <a:p>
            <a:pPr>
              <a:lnSpc>
                <a:spcPts val="2560"/>
              </a:lnSpc>
            </a:pPr>
            <a:endParaRPr lang="en-US" sz="2133" dirty="0">
              <a:solidFill>
                <a:srgbClr val="191919"/>
              </a:solidFill>
              <a:latin typeface="Open Sans 1 Light"/>
              <a:ea typeface="Open Sans 1 Light"/>
              <a:cs typeface="Open Sans 1 Light"/>
              <a:sym typeface="Open Sans 1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109544" y="6149833"/>
            <a:ext cx="3011083" cy="676917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1789"/>
              </a:lnSpc>
            </a:pPr>
            <a:r>
              <a:rPr lang="en-US" sz="1450">
                <a:solidFill>
                  <a:srgbClr val="FFFFFF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ORIENTADORES: </a:t>
            </a:r>
            <a:endParaRPr lang="en-US"/>
          </a:p>
          <a:p>
            <a:pPr algn="r">
              <a:lnSpc>
                <a:spcPts val="1789"/>
              </a:lnSpc>
            </a:pPr>
            <a:r>
              <a:rPr lang="en-US" sz="1450">
                <a:solidFill>
                  <a:srgbClr val="FFFFFF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PROF. SAMUEL DE SOUSA SILVA</a:t>
            </a:r>
            <a:endParaRPr lang="en-US"/>
          </a:p>
          <a:p>
            <a:pPr algn="r">
              <a:lnSpc>
                <a:spcPts val="1789"/>
              </a:lnSpc>
            </a:pPr>
            <a:r>
              <a:rPr lang="en-US" sz="1450">
                <a:solidFill>
                  <a:srgbClr val="FFFFFF"/>
                </a:solidFill>
                <a:latin typeface="Open Sans 1 Light"/>
                <a:ea typeface="Open Sans 1 Light"/>
                <a:cs typeface="Open Sans 1 Light"/>
              </a:rPr>
              <a:t>PROF. BERNARDO MARQUES</a:t>
            </a:r>
          </a:p>
        </p:txBody>
      </p:sp>
      <p:pic>
        <p:nvPicPr>
          <p:cNvPr id="8" name="Picture 7" descr="Universidade de Aveiro | University Info | 7 Masters in English -  Mastersportal.com">
            <a:extLst>
              <a:ext uri="{FF2B5EF4-FFF2-40B4-BE49-F238E27FC236}">
                <a16:creationId xmlns:a16="http://schemas.microsoft.com/office/drawing/2014/main" id="{5BD04602-0925-25B8-58D6-8CE2A063B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5940610"/>
            <a:ext cx="2035629" cy="69177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110613" y="506582"/>
            <a:ext cx="4400176" cy="2070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Plano de Comunicação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4502FED-D8E4-06E4-EACC-711EC25A3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P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FE243-82F7-81EB-C6B4-01021638CA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7152"/>
          <a:stretch/>
        </p:blipFill>
        <p:spPr>
          <a:xfrm>
            <a:off x="0" y="2578552"/>
            <a:ext cx="12192000" cy="3974647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AF797CC-835E-5F8A-24BD-8194398A9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9828" y="225744"/>
            <a:ext cx="6008916" cy="2357027"/>
          </a:xfrm>
          <a:prstGeom prst="rect">
            <a:avLst/>
          </a:prstGeom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99138CFA-9DA7-3925-28F7-A5043E4D4834}"/>
              </a:ext>
            </a:extLst>
          </p:cNvPr>
          <p:cNvSpPr txBox="1"/>
          <p:nvPr/>
        </p:nvSpPr>
        <p:spPr>
          <a:xfrm>
            <a:off x="162039" y="6534981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5806776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266482" y="0"/>
            <a:ext cx="4062719" cy="20694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Divisão</a:t>
            </a: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de </a:t>
            </a:r>
            <a:r>
              <a:rPr lang="en-US" sz="4800" b="1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Tarefas</a:t>
            </a:r>
            <a:endParaRPr lang="en-US" sz="4800" b="1">
              <a:solidFill>
                <a:srgbClr val="FFFFFF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8B93B90-6F59-5DD5-F51A-EA26A31F70B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81" t="10145" r="161" b="18160"/>
          <a:stretch/>
        </p:blipFill>
        <p:spPr>
          <a:xfrm>
            <a:off x="536222" y="2277438"/>
            <a:ext cx="11657248" cy="4188676"/>
          </a:xfrm>
          <a:prstGeom prst="rect">
            <a:avLst/>
          </a:prstGeom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A1DAD9EC-9B5B-8CC5-8952-702B6BC02CBA}"/>
              </a:ext>
            </a:extLst>
          </p:cNvPr>
          <p:cNvSpPr txBox="1"/>
          <p:nvPr/>
        </p:nvSpPr>
        <p:spPr>
          <a:xfrm>
            <a:off x="162039" y="6469668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41794076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266482" y="0"/>
            <a:ext cx="4062719" cy="20694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Divisão</a:t>
            </a: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de </a:t>
            </a:r>
            <a:r>
              <a:rPr lang="en-US" sz="4800" b="1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Tarefas</a:t>
            </a:r>
            <a:endParaRPr lang="en-US" sz="4800" b="1">
              <a:solidFill>
                <a:srgbClr val="FFFFFF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E71DCBF-6BA9-882B-10D0-9284F373C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482" y="2058527"/>
            <a:ext cx="11863754" cy="4440244"/>
          </a:xfrm>
          <a:prstGeom prst="rect">
            <a:avLst/>
          </a:prstGeom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E849C572-FD8C-5BBE-90CC-A151D3C2B7D2}"/>
              </a:ext>
            </a:extLst>
          </p:cNvPr>
          <p:cNvSpPr txBox="1"/>
          <p:nvPr/>
        </p:nvSpPr>
        <p:spPr>
          <a:xfrm>
            <a:off x="162039" y="6491441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55358636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266482" y="117987"/>
            <a:ext cx="4062719" cy="20694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 dirty="0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Arquitetura</a:t>
            </a:r>
            <a:endParaRPr lang="en-US" sz="4800" b="1" dirty="0">
              <a:solidFill>
                <a:srgbClr val="FFFFFF"/>
              </a:solidFill>
              <a:latin typeface="Open Sans 1 Bold"/>
              <a:ea typeface="Open Sans 1 Bold"/>
              <a:cs typeface="Open Sans 1 Bold"/>
            </a:endParaRPr>
          </a:p>
          <a:p>
            <a:pPr algn="ctr">
              <a:lnSpc>
                <a:spcPts val="8587"/>
              </a:lnSpc>
            </a:pPr>
            <a:r>
              <a:rPr lang="en-US" sz="4800" b="1" dirty="0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</a:rPr>
              <a:t>Candidata</a:t>
            </a:r>
            <a:endParaRPr lang="en-US" sz="4800" b="1" dirty="0">
              <a:solidFill>
                <a:srgbClr val="FFFFFF"/>
              </a:solidFill>
              <a:latin typeface="Open Sans 1 Bold"/>
              <a:ea typeface="Open Sans 1 Bold"/>
              <a:cs typeface="Open Sans 1 Bold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BBED70-784F-73E1-53E8-0A9B27CB4D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345" y="469528"/>
            <a:ext cx="7521746" cy="602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light bulb with gears inside&#10;&#10;Description automatically generated">
            <a:extLst>
              <a:ext uri="{FF2B5EF4-FFF2-40B4-BE49-F238E27FC236}">
                <a16:creationId xmlns:a16="http://schemas.microsoft.com/office/drawing/2014/main" id="{A26E86FD-ED4B-6B58-0429-E8100B0B23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3178629"/>
            <a:ext cx="2884714" cy="2884714"/>
          </a:xfrm>
          <a:prstGeom prst="rect">
            <a:avLst/>
          </a:prstGeom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7FBC508F-5449-FD92-5248-AFFE089A0026}"/>
              </a:ext>
            </a:extLst>
          </p:cNvPr>
          <p:cNvSpPr txBox="1"/>
          <p:nvPr/>
        </p:nvSpPr>
        <p:spPr>
          <a:xfrm>
            <a:off x="162039" y="6513209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16438457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266482" y="-129234"/>
            <a:ext cx="4062719" cy="2070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 dirty="0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Protótipo</a:t>
            </a:r>
            <a:r>
              <a:rPr lang="en-US" sz="4800" b="1" dirty="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Website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4502FED-D8E4-06E4-EACC-711EC25A3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P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48B9B40-8466-95A7-E49B-BE676F30D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921" y="2023361"/>
            <a:ext cx="9248172" cy="4424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4B6F019-854B-55D2-11FB-3CAE9505C04F}"/>
              </a:ext>
            </a:extLst>
          </p:cNvPr>
          <p:cNvSpPr txBox="1"/>
          <p:nvPr/>
        </p:nvSpPr>
        <p:spPr>
          <a:xfrm>
            <a:off x="7596316" y="1625198"/>
            <a:ext cx="459568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PT" dirty="0">
                <a:hlinkClick r:id="rId4"/>
              </a:rPr>
              <a:t>https://josmsilva.github.io/website_salva/</a:t>
            </a:r>
            <a:endParaRPr lang="pt-PT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F2709D23-4CBF-6E2E-5991-C77E72B43937}"/>
              </a:ext>
            </a:extLst>
          </p:cNvPr>
          <p:cNvSpPr txBox="1"/>
          <p:nvPr/>
        </p:nvSpPr>
        <p:spPr>
          <a:xfrm>
            <a:off x="162039" y="6469671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49054115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24608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-266219" y="368310"/>
            <a:ext cx="4062719" cy="2070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Protótipo</a:t>
            </a: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Website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4502FED-D8E4-06E4-EACC-711EC25A3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PT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989E455-B0D3-B805-3864-C73C9AB35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280" y="686023"/>
            <a:ext cx="8661720" cy="3764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723426C-67A0-B0FF-4458-CFEE2509A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61198"/>
            <a:ext cx="7758896" cy="335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BD01FF11-1A72-80CD-3A0B-5DE123509304}"/>
              </a:ext>
            </a:extLst>
          </p:cNvPr>
          <p:cNvSpPr txBox="1"/>
          <p:nvPr/>
        </p:nvSpPr>
        <p:spPr>
          <a:xfrm>
            <a:off x="162039" y="6480555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96067714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186813" y="506582"/>
            <a:ext cx="4062719" cy="2070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Resultados Esperados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4502FED-D8E4-06E4-EACC-711EC25A3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PT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92A7F79-8C73-2341-8E13-1542CBC052B0}"/>
              </a:ext>
            </a:extLst>
          </p:cNvPr>
          <p:cNvSpPr txBox="1"/>
          <p:nvPr/>
        </p:nvSpPr>
        <p:spPr>
          <a:xfrm>
            <a:off x="5034116" y="609600"/>
            <a:ext cx="6666271" cy="54538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539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Capturar e analisar dados de sistemas de monitorização nas praias.</a:t>
            </a:r>
            <a:endParaRPr lang="en-US" dirty="0"/>
          </a:p>
          <a:p>
            <a:pPr indent="539750">
              <a:lnSpc>
                <a:spcPct val="150000"/>
              </a:lnSpc>
            </a:pPr>
            <a:endParaRPr lang="pt-PT" dirty="0"/>
          </a:p>
          <a:p>
            <a:pPr marL="285750" indent="539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Apoiar a tomada de decisões dos nadadores-salvadores com alertas inteligentes para deteção de riscos.</a:t>
            </a:r>
          </a:p>
          <a:p>
            <a:pPr indent="539750">
              <a:lnSpc>
                <a:spcPct val="150000"/>
              </a:lnSpc>
            </a:pPr>
            <a:endParaRPr lang="pt-PT" dirty="0"/>
          </a:p>
          <a:p>
            <a:pPr marL="285750" indent="539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Adaptar-se facilmente a diferentes ambientes e condições atmosféricas.</a:t>
            </a:r>
          </a:p>
          <a:p>
            <a:pPr marL="285750" indent="539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539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Uso de tecnologias não distrativas para nadadores-salvadores.</a:t>
            </a:r>
          </a:p>
          <a:p>
            <a:pPr marL="285750" indent="539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539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dirty="0"/>
              <a:t>Aumento na prevenção de situações de risco.</a:t>
            </a:r>
          </a:p>
        </p:txBody>
      </p:sp>
      <p:pic>
        <p:nvPicPr>
          <p:cNvPr id="4" name="Picture 3" descr="A green check mark in a square&#10;&#10;Description automatically generated">
            <a:extLst>
              <a:ext uri="{FF2B5EF4-FFF2-40B4-BE49-F238E27FC236}">
                <a16:creationId xmlns:a16="http://schemas.microsoft.com/office/drawing/2014/main" id="{66BB4957-D630-7DF8-3658-FF51F7889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171" y="3048000"/>
            <a:ext cx="3015343" cy="3015343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0FE82778-0C0E-1E18-3375-41F67123C376}"/>
              </a:ext>
            </a:extLst>
          </p:cNvPr>
          <p:cNvSpPr txBox="1"/>
          <p:nvPr/>
        </p:nvSpPr>
        <p:spPr>
          <a:xfrm>
            <a:off x="162039" y="6469669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963968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758C44E-5BB9-BE71-F218-87B0975F4E41}"/>
              </a:ext>
            </a:extLst>
          </p:cNvPr>
          <p:cNvSpPr txBox="1"/>
          <p:nvPr/>
        </p:nvSpPr>
        <p:spPr>
          <a:xfrm>
            <a:off x="2782529" y="2464223"/>
            <a:ext cx="6872748" cy="907941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algn="ctr"/>
            <a:r>
              <a:rPr lang="pt-PT" sz="2650" dirty="0">
                <a:solidFill>
                  <a:schemeClr val="bg1"/>
                </a:solidFill>
              </a:rPr>
              <a:t>OBRIGADO!</a:t>
            </a:r>
          </a:p>
          <a:p>
            <a:pPr algn="ctr"/>
            <a:r>
              <a:rPr lang="pt-PT" sz="2650" dirty="0">
                <a:solidFill>
                  <a:schemeClr val="bg1"/>
                </a:solidFill>
              </a:rPr>
              <a:t>Perguntas?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1FF9AA-D91B-B015-E865-6EFF5DD03BC2}"/>
              </a:ext>
            </a:extLst>
          </p:cNvPr>
          <p:cNvSpPr txBox="1"/>
          <p:nvPr/>
        </p:nvSpPr>
        <p:spPr>
          <a:xfrm>
            <a:off x="163286" y="6509657"/>
            <a:ext cx="1186542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sz="1200" b="1" dirty="0">
                <a:solidFill>
                  <a:schemeClr val="bg1"/>
                </a:solidFill>
              </a:rPr>
              <a:t>Imagens ilustrativas: </a:t>
            </a:r>
            <a:r>
              <a:rPr lang="pt-PT" sz="1200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www.pngwing.com</a:t>
            </a:r>
            <a:r>
              <a:rPr lang="pt-PT" sz="1200" b="1" dirty="0">
                <a:solidFill>
                  <a:schemeClr val="bg1"/>
                </a:solidFill>
              </a:rPr>
              <a:t> &amp; </a:t>
            </a:r>
            <a:r>
              <a:rPr lang="pt-PT" sz="1200" b="1" dirty="0">
                <a:solidFill>
                  <a:schemeClr val="bg1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www.jornaldenegocios.pt</a:t>
            </a:r>
            <a:endParaRPr lang="en-US" sz="1200" b="1" dirty="0">
              <a:solidFill>
                <a:schemeClr val="bg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7" name="Picture 6" descr="Universidade de Aveiro | University Info | 7 Masters in English -  Mastersportal.com">
            <a:extLst>
              <a:ext uri="{FF2B5EF4-FFF2-40B4-BE49-F238E27FC236}">
                <a16:creationId xmlns:a16="http://schemas.microsoft.com/office/drawing/2014/main" id="{C9260EDC-94F1-3FA1-B20A-A57706F21B3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1111" b="1053"/>
          <a:stretch/>
        </p:blipFill>
        <p:spPr>
          <a:xfrm>
            <a:off x="5442857" y="4100925"/>
            <a:ext cx="1545772" cy="1475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27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3" name="AutoShape 3"/>
          <p:cNvSpPr/>
          <p:nvPr/>
        </p:nvSpPr>
        <p:spPr>
          <a:xfrm>
            <a:off x="6463400" y="6316801"/>
            <a:ext cx="5728599" cy="0"/>
          </a:xfrm>
          <a:prstGeom prst="line">
            <a:avLst/>
          </a:prstGeom>
          <a:ln w="9525" cap="rnd">
            <a:solidFill>
              <a:srgbClr val="8E847D"/>
            </a:solidFill>
            <a:prstDash val="solid"/>
            <a:headEnd type="none" w="sm" len="sm"/>
            <a:tailEnd type="none" w="sm" len="sm"/>
          </a:ln>
        </p:spPr>
        <p:txBody>
          <a:bodyPr anchor="ctr"/>
          <a:lstStyle/>
          <a:p>
            <a:pPr algn="ctr"/>
            <a:endParaRPr lang="pt-PT" sz="1200"/>
          </a:p>
        </p:txBody>
      </p:sp>
      <p:sp>
        <p:nvSpPr>
          <p:cNvPr id="4" name="TextBox 4"/>
          <p:cNvSpPr txBox="1"/>
          <p:nvPr/>
        </p:nvSpPr>
        <p:spPr>
          <a:xfrm>
            <a:off x="5497106" y="482600"/>
            <a:ext cx="5943995" cy="545091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000" spc="3" dirty="0">
                <a:solidFill>
                  <a:srgbClr val="191919"/>
                </a:solidFill>
                <a:latin typeface="Open Sans 1"/>
                <a:ea typeface="Open Sans 1"/>
                <a:cs typeface="Open Sans 1"/>
              </a:rPr>
              <a:t>As praias portuguesas atraem milhares de turistas anualmente. Pilar fundamental da economia Portuguesa.</a:t>
            </a:r>
            <a:endParaRPr lang="pt-PT" sz="2000" spc="3" dirty="0">
              <a:solidFill>
                <a:srgbClr val="191919"/>
              </a:solidFill>
              <a:latin typeface="Open Sans 1"/>
              <a:ea typeface="Open Sans 1"/>
              <a:cs typeface="Open Sans 1"/>
              <a:sym typeface="Open Sans 1"/>
            </a:endParaRPr>
          </a:p>
          <a:p>
            <a:pPr indent="359410">
              <a:lnSpc>
                <a:spcPct val="150000"/>
              </a:lnSpc>
            </a:pPr>
            <a:endParaRPr lang="pt-PT" sz="2000" spc="3" dirty="0">
              <a:solidFill>
                <a:srgbClr val="191919"/>
              </a:solidFill>
              <a:latin typeface="Open Sans 1"/>
              <a:ea typeface="Open Sans 1"/>
              <a:cs typeface="Open Sans 1"/>
              <a:sym typeface="Open Sans 1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000" spc="3" dirty="0">
                <a:solidFill>
                  <a:srgbClr val="191919"/>
                </a:solidFill>
                <a:latin typeface="Open Sans 1"/>
                <a:ea typeface="Open Sans 1"/>
                <a:cs typeface="Open Sans 1"/>
                <a:sym typeface="Open Sans 1"/>
              </a:rPr>
              <a:t>Segurança dos banhistas é essencial. </a:t>
            </a:r>
            <a:endParaRPr lang="pt-PT" dirty="0">
              <a:solidFill>
                <a:srgbClr val="000000"/>
              </a:solidFill>
              <a:latin typeface="Aptos" panose="02110004020202020204"/>
              <a:ea typeface="Open Sans 1"/>
              <a:cs typeface="Open Sans 1"/>
              <a:sym typeface="Open Sans 1"/>
            </a:endParaRPr>
          </a:p>
          <a:p>
            <a:pPr indent="359410">
              <a:lnSpc>
                <a:spcPct val="150000"/>
              </a:lnSpc>
            </a:pPr>
            <a:endParaRPr lang="pt-PT" sz="2000" spc="3" dirty="0">
              <a:solidFill>
                <a:srgbClr val="191919"/>
              </a:solidFill>
              <a:latin typeface="Open Sans 1"/>
              <a:ea typeface="Open Sans 1"/>
              <a:cs typeface="Open Sans 1"/>
              <a:sym typeface="Open Sans 1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000" spc="3" dirty="0">
                <a:solidFill>
                  <a:srgbClr val="191919"/>
                </a:solidFill>
                <a:latin typeface="Open Sans 1"/>
                <a:ea typeface="Open Sans 1"/>
                <a:cs typeface="Open Sans 1"/>
                <a:sym typeface="Open Sans 1"/>
              </a:rPr>
              <a:t>Nadadores-salvadores têm falta de recursos humanos, especialmente em época alta. </a:t>
            </a:r>
            <a:endParaRPr lang="pt-PT" dirty="0"/>
          </a:p>
          <a:p>
            <a:pPr indent="359410">
              <a:lnSpc>
                <a:spcPct val="150000"/>
              </a:lnSpc>
            </a:pPr>
            <a:endParaRPr lang="pt-PT" sz="2000" spc="3" dirty="0">
              <a:solidFill>
                <a:srgbClr val="191919"/>
              </a:solidFill>
              <a:latin typeface="Open Sans 1"/>
              <a:ea typeface="Open Sans 1"/>
              <a:cs typeface="Open Sans 1"/>
              <a:sym typeface="Open Sans 1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000" spc="3" dirty="0">
                <a:solidFill>
                  <a:srgbClr val="191919"/>
                </a:solidFill>
                <a:latin typeface="Open Sans 1"/>
                <a:ea typeface="Open Sans 1"/>
                <a:cs typeface="Open Sans 1"/>
                <a:sym typeface="Open Sans 1"/>
              </a:rPr>
              <a:t>A tecnologia e sistemas inteligentes podem melhorar segurança dos banhistas</a:t>
            </a:r>
            <a:endParaRPr lang="en-US" sz="2000" spc="3" dirty="0">
              <a:solidFill>
                <a:srgbClr val="191919"/>
              </a:solidFill>
              <a:latin typeface="Open Sans 1"/>
              <a:ea typeface="Open Sans 1"/>
              <a:cs typeface="Open Sans 1"/>
              <a:sym typeface="Open Sans 1"/>
            </a:endParaRPr>
          </a:p>
          <a:p>
            <a:pPr marL="800100" lvl="1" indent="-342900">
              <a:lnSpc>
                <a:spcPct val="150000"/>
              </a:lnSpc>
              <a:buFont typeface="Arial"/>
              <a:buChar char="•"/>
            </a:pPr>
            <a:endParaRPr lang="en-US" sz="1843" spc="3" dirty="0">
              <a:solidFill>
                <a:srgbClr val="191919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4808" y="482600"/>
            <a:ext cx="3746066" cy="967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Contexto</a:t>
            </a:r>
          </a:p>
        </p:txBody>
      </p:sp>
      <p:pic>
        <p:nvPicPr>
          <p:cNvPr id="9" name="Picture 8" descr="A large group of people on a beach&#10;&#10;Description automatically generated">
            <a:extLst>
              <a:ext uri="{FF2B5EF4-FFF2-40B4-BE49-F238E27FC236}">
                <a16:creationId xmlns:a16="http://schemas.microsoft.com/office/drawing/2014/main" id="{B2389519-1882-06E3-97F6-2F559B18B6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216" t="-219" r="40308" b="72"/>
          <a:stretch/>
        </p:blipFill>
        <p:spPr>
          <a:xfrm>
            <a:off x="0" y="1911892"/>
            <a:ext cx="4595685" cy="4940999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8D2F0FD7-A278-09B4-F485-6029741672A6}"/>
              </a:ext>
            </a:extLst>
          </p:cNvPr>
          <p:cNvSpPr txBox="1"/>
          <p:nvPr/>
        </p:nvSpPr>
        <p:spPr>
          <a:xfrm>
            <a:off x="162039" y="6524098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2</a:t>
            </a: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3" name="AutoShape 3"/>
          <p:cNvSpPr/>
          <p:nvPr/>
        </p:nvSpPr>
        <p:spPr>
          <a:xfrm>
            <a:off x="6463400" y="5415344"/>
            <a:ext cx="5728599" cy="0"/>
          </a:xfrm>
          <a:prstGeom prst="line">
            <a:avLst/>
          </a:prstGeom>
          <a:ln w="9525" cap="rnd">
            <a:solidFill>
              <a:srgbClr val="8E847D"/>
            </a:solidFill>
            <a:prstDash val="solid"/>
            <a:headEnd type="none" w="sm" len="sm"/>
            <a:tailEnd type="none" w="sm" len="sm"/>
          </a:ln>
        </p:spPr>
        <p:txBody>
          <a:bodyPr anchor="ctr"/>
          <a:lstStyle/>
          <a:p>
            <a:pPr algn="ctr"/>
            <a:endParaRPr lang="pt-PT" sz="1200"/>
          </a:p>
        </p:txBody>
      </p:sp>
      <p:sp>
        <p:nvSpPr>
          <p:cNvPr id="4" name="TextBox 4"/>
          <p:cNvSpPr txBox="1"/>
          <p:nvPr/>
        </p:nvSpPr>
        <p:spPr>
          <a:xfrm>
            <a:off x="5823197" y="160897"/>
            <a:ext cx="5943995" cy="4929683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marL="285750" indent="-285750">
              <a:buFont typeface="Arial"/>
              <a:buChar char="•"/>
            </a:pPr>
            <a:endParaRPr lang="pt-PT" sz="2500" spc="3" dirty="0">
              <a:solidFill>
                <a:srgbClr val="191919"/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pt-PT" sz="2500" spc="3" dirty="0">
                <a:solidFill>
                  <a:srgbClr val="191919"/>
                </a:solidFill>
                <a:latin typeface="Open Sans 1"/>
                <a:ea typeface="Open Sans 1"/>
                <a:cs typeface="Open Sans 1"/>
              </a:rPr>
              <a:t>Dificuldade em monitorizar e controlar grandes áreas balneares e volumes significativos de banhistas.</a:t>
            </a:r>
          </a:p>
          <a:p>
            <a:pPr indent="539750">
              <a:lnSpc>
                <a:spcPct val="150000"/>
              </a:lnSpc>
              <a:spcBef>
                <a:spcPct val="0"/>
              </a:spcBef>
            </a:pPr>
            <a:endParaRPr lang="pt-PT" sz="2500" spc="3" dirty="0">
              <a:solidFill>
                <a:srgbClr val="191919"/>
              </a:solidFill>
              <a:latin typeface="Open Sans 1"/>
              <a:ea typeface="Open Sans 1"/>
              <a:cs typeface="Open Sans 1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pt-PT" sz="2500" spc="3" dirty="0">
                <a:solidFill>
                  <a:srgbClr val="191919"/>
                </a:solidFill>
                <a:latin typeface="Open Sans 1"/>
                <a:ea typeface="Open Sans 1"/>
                <a:cs typeface="Open Sans 1"/>
              </a:rPr>
              <a:t>Tempo de deteção e reação a situação de emergência morosa.</a:t>
            </a:r>
          </a:p>
          <a:p>
            <a:pPr indent="539750">
              <a:lnSpc>
                <a:spcPct val="150000"/>
              </a:lnSpc>
              <a:spcBef>
                <a:spcPct val="0"/>
              </a:spcBef>
            </a:pPr>
            <a:endParaRPr lang="pt-PT" sz="2500" spc="3" dirty="0">
              <a:solidFill>
                <a:srgbClr val="191919"/>
              </a:solidFill>
              <a:latin typeface="Open Sans 1"/>
              <a:ea typeface="Open Sans 1"/>
              <a:cs typeface="Open Sans 1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pt-PT" sz="2500" spc="3" dirty="0">
                <a:solidFill>
                  <a:srgbClr val="191919"/>
                </a:solidFill>
                <a:latin typeface="Open Sans 1"/>
                <a:ea typeface="Open Sans 1"/>
                <a:cs typeface="Open Sans 1"/>
              </a:rPr>
              <a:t>Mudanças climáticas súbitas.</a:t>
            </a:r>
            <a:endParaRPr lang="pt-PT" dirty="0">
              <a:solidFill>
                <a:srgbClr val="000000"/>
              </a:solidFill>
              <a:latin typeface="Open Sans 1"/>
              <a:ea typeface="Open Sans 1"/>
              <a:cs typeface="Open Sans 1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4808" y="482600"/>
            <a:ext cx="3746066" cy="967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Desafios</a:t>
            </a:r>
          </a:p>
        </p:txBody>
      </p:sp>
      <p:pic>
        <p:nvPicPr>
          <p:cNvPr id="8" name="Picture 7" descr="A person holding a lifeguard on his head&#10;&#10;Description automatically generated">
            <a:extLst>
              <a:ext uri="{FF2B5EF4-FFF2-40B4-BE49-F238E27FC236}">
                <a16:creationId xmlns:a16="http://schemas.microsoft.com/office/drawing/2014/main" id="{3AA92DEC-C01B-6238-2AE8-DCDFB07328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238" b="28095"/>
          <a:stretch/>
        </p:blipFill>
        <p:spPr>
          <a:xfrm>
            <a:off x="1371" y="1959429"/>
            <a:ext cx="4601936" cy="4931232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BE242388-B194-2675-8DF0-A46E98D07321}"/>
              </a:ext>
            </a:extLst>
          </p:cNvPr>
          <p:cNvSpPr txBox="1"/>
          <p:nvPr/>
        </p:nvSpPr>
        <p:spPr>
          <a:xfrm>
            <a:off x="162039" y="6447896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5846380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3" name="AutoShape 3"/>
          <p:cNvSpPr/>
          <p:nvPr/>
        </p:nvSpPr>
        <p:spPr>
          <a:xfrm>
            <a:off x="6463401" y="6068028"/>
            <a:ext cx="5728599" cy="0"/>
          </a:xfrm>
          <a:prstGeom prst="line">
            <a:avLst/>
          </a:prstGeom>
          <a:ln w="9525" cap="rnd">
            <a:solidFill>
              <a:srgbClr val="8E847D"/>
            </a:solidFill>
            <a:prstDash val="solid"/>
            <a:headEnd type="none" w="sm" len="sm"/>
            <a:tailEnd type="none" w="sm" len="sm"/>
          </a:ln>
        </p:spPr>
        <p:txBody>
          <a:bodyPr anchor="ctr"/>
          <a:lstStyle/>
          <a:p>
            <a:pPr algn="ctr"/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424808" y="482600"/>
            <a:ext cx="3746066" cy="9672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Objetivos</a:t>
            </a:r>
            <a:endParaRPr lang="en-US" sz="4800" b="1">
              <a:solidFill>
                <a:srgbClr val="FFFFFF"/>
              </a:solidFill>
              <a:latin typeface="Open Sans 1 Bold"/>
              <a:ea typeface="Open Sans 1 Bold"/>
              <a:cs typeface="Open Sans 1 Bold"/>
            </a:endParaRPr>
          </a:p>
        </p:txBody>
      </p:sp>
      <p:pic>
        <p:nvPicPr>
          <p:cNvPr id="8" name="Picture 7" descr="A red dart hitting a target&#10;&#10;Description automatically generated">
            <a:extLst>
              <a:ext uri="{FF2B5EF4-FFF2-40B4-BE49-F238E27FC236}">
                <a16:creationId xmlns:a16="http://schemas.microsoft.com/office/drawing/2014/main" id="{7BC63245-C7F0-C071-5CE1-8BB1AFE426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1" r="216" b="24590"/>
          <a:stretch/>
        </p:blipFill>
        <p:spPr>
          <a:xfrm>
            <a:off x="424808" y="2852058"/>
            <a:ext cx="5022369" cy="4005946"/>
          </a:xfrm>
          <a:prstGeom prst="rect">
            <a:avLst/>
          </a:prstGeom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6511CA1F-795C-D241-6FD8-4EB95B8CEC8D}"/>
              </a:ext>
            </a:extLst>
          </p:cNvPr>
          <p:cNvSpPr txBox="1"/>
          <p:nvPr/>
        </p:nvSpPr>
        <p:spPr>
          <a:xfrm>
            <a:off x="5414233" y="598435"/>
            <a:ext cx="6477395" cy="512204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indent="359410">
              <a:lnSpc>
                <a:spcPct val="150000"/>
              </a:lnSpc>
            </a:pPr>
            <a:r>
              <a:rPr lang="en-US" sz="2500" dirty="0" err="1">
                <a:latin typeface="Open Sans 1"/>
                <a:ea typeface="+mn-lt"/>
                <a:cs typeface="+mn-lt"/>
              </a:rPr>
              <a:t>Desenho</a:t>
            </a:r>
            <a:r>
              <a:rPr lang="en-US" sz="2500" dirty="0">
                <a:latin typeface="Open Sans 1"/>
                <a:ea typeface="+mn-lt"/>
                <a:cs typeface="+mn-lt"/>
              </a:rPr>
              <a:t> e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desenvolvimento</a:t>
            </a:r>
            <a:r>
              <a:rPr lang="en-US" sz="2500" dirty="0">
                <a:latin typeface="Open Sans 1"/>
                <a:ea typeface="+mn-lt"/>
                <a:cs typeface="+mn-lt"/>
              </a:rPr>
              <a:t> de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uma</a:t>
            </a:r>
            <a:r>
              <a:rPr lang="en-US" sz="2500" dirty="0">
                <a:latin typeface="Open Sans 1"/>
                <a:ea typeface="+mn-lt"/>
                <a:cs typeface="+mn-lt"/>
              </a:rPr>
              <a:t>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solução</a:t>
            </a:r>
            <a:r>
              <a:rPr lang="en-US" sz="2500" dirty="0">
                <a:latin typeface="Open Sans 1"/>
                <a:ea typeface="+mn-lt"/>
                <a:cs typeface="+mn-lt"/>
              </a:rPr>
              <a:t>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computacional</a:t>
            </a:r>
            <a:r>
              <a:rPr lang="en-US" sz="2500" dirty="0">
                <a:latin typeface="Open Sans 1"/>
                <a:ea typeface="+mn-lt"/>
                <a:cs typeface="+mn-lt"/>
              </a:rPr>
              <a:t>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integrada</a:t>
            </a:r>
            <a:r>
              <a:rPr lang="en-US" sz="2500" dirty="0">
                <a:latin typeface="Open Sans 1"/>
                <a:ea typeface="+mn-lt"/>
                <a:cs typeface="+mn-lt"/>
              </a:rPr>
              <a:t> que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permita</a:t>
            </a:r>
            <a:r>
              <a:rPr lang="en-US" sz="2500" dirty="0">
                <a:latin typeface="Open Sans 1"/>
                <a:ea typeface="+mn-lt"/>
                <a:cs typeface="+mn-lt"/>
              </a:rPr>
              <a:t>:</a:t>
            </a:r>
            <a:endParaRPr lang="en-US" sz="2500" dirty="0">
              <a:latin typeface="Aptos"/>
              <a:ea typeface="Open Sans 1" panose="020B0604020202020204" charset="0"/>
              <a:cs typeface="Open Sans 1" panose="020B0604020202020204" charset="0"/>
            </a:endParaRPr>
          </a:p>
          <a:p>
            <a:pPr marL="914400" lvl="1" indent="-457200">
              <a:lnSpc>
                <a:spcPct val="150000"/>
              </a:lnSpc>
              <a:buFont typeface="Arial"/>
              <a:buChar char="•"/>
            </a:pPr>
            <a:r>
              <a:rPr lang="en-US" sz="2500" dirty="0" err="1">
                <a:latin typeface="Open Sans 1"/>
                <a:ea typeface="Open Sans 1" panose="020B0604020202020204" charset="0"/>
                <a:cs typeface="Open Sans 1" panose="020B0604020202020204" charset="0"/>
              </a:rPr>
              <a:t>Melhorar</a:t>
            </a:r>
            <a:r>
              <a:rPr lang="en-US" sz="2500" dirty="0">
                <a:latin typeface="Open Sans 1"/>
                <a:ea typeface="Open Sans 1" panose="020B0604020202020204" charset="0"/>
                <a:cs typeface="Open Sans 1" panose="020B0604020202020204" charset="0"/>
              </a:rPr>
              <a:t> a </a:t>
            </a:r>
            <a:r>
              <a:rPr lang="en-US" sz="2500" dirty="0" err="1">
                <a:latin typeface="Open Sans 1"/>
                <a:ea typeface="Open Sans 1" panose="020B0604020202020204" charset="0"/>
                <a:cs typeface="Open Sans 1" panose="020B0604020202020204" charset="0"/>
              </a:rPr>
              <a:t>vigilância</a:t>
            </a:r>
            <a:r>
              <a:rPr lang="en-US" sz="2500" dirty="0">
                <a:latin typeface="Open Sans 1"/>
                <a:ea typeface="Open Sans 1" panose="020B0604020202020204" charset="0"/>
                <a:cs typeface="Open Sans 1" panose="020B0604020202020204" charset="0"/>
              </a:rPr>
              <a:t> e </a:t>
            </a:r>
            <a:r>
              <a:rPr lang="en-US" sz="2500" dirty="0" err="1">
                <a:latin typeface="Open Sans 1"/>
                <a:ea typeface="Open Sans 1" panose="020B0604020202020204" charset="0"/>
                <a:cs typeface="Open Sans 1" panose="020B0604020202020204" charset="0"/>
              </a:rPr>
              <a:t>controlo</a:t>
            </a:r>
            <a:r>
              <a:rPr lang="en-US" sz="2500" dirty="0">
                <a:latin typeface="Open Sans 1"/>
                <a:ea typeface="Open Sans 1" panose="020B0604020202020204" charset="0"/>
                <a:cs typeface="Open Sans 1" panose="020B0604020202020204" charset="0"/>
              </a:rPr>
              <a:t> de </a:t>
            </a:r>
            <a:r>
              <a:rPr lang="en-US" sz="2500" dirty="0" err="1">
                <a:latin typeface="Open Sans 1"/>
                <a:ea typeface="Open Sans 1" panose="020B0604020202020204" charset="0"/>
                <a:cs typeface="Open Sans 1" panose="020B0604020202020204" charset="0"/>
              </a:rPr>
              <a:t>grandes</a:t>
            </a:r>
            <a:r>
              <a:rPr lang="en-US" sz="2500" dirty="0">
                <a:latin typeface="Open Sans 1"/>
                <a:ea typeface="Open Sans 1" panose="020B0604020202020204" charset="0"/>
                <a:cs typeface="Open Sans 1" panose="020B0604020202020204" charset="0"/>
              </a:rPr>
              <a:t> </a:t>
            </a:r>
            <a:r>
              <a:rPr lang="en-US" sz="2500" dirty="0" err="1">
                <a:latin typeface="Open Sans 1"/>
                <a:ea typeface="Open Sans 1" panose="020B0604020202020204" charset="0"/>
                <a:cs typeface="Open Sans 1" panose="020B0604020202020204" charset="0"/>
              </a:rPr>
              <a:t>àreas</a:t>
            </a:r>
            <a:r>
              <a:rPr lang="en-US" sz="2500" dirty="0">
                <a:latin typeface="Open Sans 1"/>
                <a:ea typeface="Open Sans 1" panose="020B0604020202020204" charset="0"/>
                <a:cs typeface="Open Sans 1" panose="020B0604020202020204" charset="0"/>
              </a:rPr>
              <a:t> </a:t>
            </a:r>
            <a:r>
              <a:rPr lang="en-US" sz="2500" dirty="0" err="1">
                <a:latin typeface="Open Sans 1"/>
                <a:ea typeface="Open Sans 1" panose="020B0604020202020204" charset="0"/>
                <a:cs typeface="Open Sans 1" panose="020B0604020202020204" charset="0"/>
              </a:rPr>
              <a:t>balneares</a:t>
            </a:r>
            <a:r>
              <a:rPr lang="en-US" sz="2500" dirty="0">
                <a:latin typeface="Open Sans 1"/>
                <a:ea typeface="Open Sans 1" panose="020B0604020202020204" charset="0"/>
                <a:cs typeface="Open Sans 1" panose="020B0604020202020204" charset="0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/>
              <a:buChar char="•"/>
            </a:pPr>
            <a:r>
              <a:rPr lang="en-US" sz="2500" dirty="0" err="1">
                <a:latin typeface="Open Sans 1"/>
                <a:ea typeface="+mn-lt"/>
                <a:cs typeface="+mn-lt"/>
              </a:rPr>
              <a:t>Reduzir</a:t>
            </a:r>
            <a:r>
              <a:rPr lang="en-US" sz="2500" dirty="0">
                <a:latin typeface="Open Sans 1"/>
                <a:ea typeface="+mn-lt"/>
                <a:cs typeface="+mn-lt"/>
              </a:rPr>
              <a:t> o tempo de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deteção</a:t>
            </a:r>
            <a:r>
              <a:rPr lang="en-US" sz="2500" dirty="0">
                <a:latin typeface="Open Sans 1"/>
                <a:ea typeface="+mn-lt"/>
                <a:cs typeface="+mn-lt"/>
              </a:rPr>
              <a:t> e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resposta</a:t>
            </a:r>
            <a:r>
              <a:rPr lang="en-US" sz="2500" dirty="0">
                <a:latin typeface="Open Sans 1"/>
                <a:ea typeface="+mn-lt"/>
                <a:cs typeface="+mn-lt"/>
              </a:rPr>
              <a:t> a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situações</a:t>
            </a:r>
            <a:r>
              <a:rPr lang="en-US" sz="2500" dirty="0">
                <a:latin typeface="Open Sans 1"/>
                <a:ea typeface="+mn-lt"/>
                <a:cs typeface="+mn-lt"/>
              </a:rPr>
              <a:t> de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emergência</a:t>
            </a:r>
            <a:r>
              <a:rPr lang="en-US" sz="2500" dirty="0">
                <a:latin typeface="Open Sans 1"/>
                <a:ea typeface="+mn-lt"/>
                <a:cs typeface="+mn-lt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Arial"/>
              <a:buChar char="•"/>
            </a:pPr>
            <a:r>
              <a:rPr lang="en-US" sz="2500" dirty="0" err="1">
                <a:latin typeface="Open Sans 1"/>
                <a:ea typeface="+mn-lt"/>
                <a:cs typeface="+mn-lt"/>
              </a:rPr>
              <a:t>Fornecer</a:t>
            </a:r>
            <a:r>
              <a:rPr lang="en-US" sz="2500" dirty="0">
                <a:latin typeface="Open Sans 1"/>
                <a:ea typeface="+mn-lt"/>
                <a:cs typeface="+mn-lt"/>
              </a:rPr>
              <a:t>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informações</a:t>
            </a:r>
            <a:r>
              <a:rPr lang="en-US" sz="2500" dirty="0">
                <a:latin typeface="Open Sans 1"/>
                <a:ea typeface="+mn-lt"/>
                <a:cs typeface="+mn-lt"/>
              </a:rPr>
              <a:t>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em</a:t>
            </a:r>
            <a:r>
              <a:rPr lang="en-US" sz="2500" dirty="0">
                <a:latin typeface="Open Sans 1"/>
                <a:ea typeface="+mn-lt"/>
                <a:cs typeface="+mn-lt"/>
              </a:rPr>
              <a:t> tempo real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sobre</a:t>
            </a:r>
            <a:r>
              <a:rPr lang="en-US" sz="2500" dirty="0">
                <a:latin typeface="Open Sans 1"/>
                <a:ea typeface="+mn-lt"/>
                <a:cs typeface="+mn-lt"/>
              </a:rPr>
              <a:t>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condições</a:t>
            </a:r>
            <a:r>
              <a:rPr lang="en-US" sz="2500" dirty="0">
                <a:latin typeface="Open Sans 1"/>
                <a:ea typeface="+mn-lt"/>
                <a:cs typeface="+mn-lt"/>
              </a:rPr>
              <a:t> </a:t>
            </a:r>
            <a:r>
              <a:rPr lang="en-US" sz="2500" dirty="0" err="1">
                <a:latin typeface="Open Sans 1"/>
                <a:ea typeface="+mn-lt"/>
                <a:cs typeface="+mn-lt"/>
              </a:rPr>
              <a:t>climáticas</a:t>
            </a:r>
            <a:endParaRPr lang="en-US" sz="2500" dirty="0">
              <a:latin typeface="Open Sans 1" panose="020B0604020202020204" charset="0"/>
              <a:ea typeface="Open Sans 1" panose="020B0604020202020204" charset="0"/>
              <a:cs typeface="Open Sans 1" panose="020B060402020202020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1D593B9A-710C-A181-1E78-C7CDC805FA0D}"/>
              </a:ext>
            </a:extLst>
          </p:cNvPr>
          <p:cNvSpPr txBox="1"/>
          <p:nvPr/>
        </p:nvSpPr>
        <p:spPr>
          <a:xfrm>
            <a:off x="162039" y="6458782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17827850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1"/>
            <a:ext cx="7054211" cy="2912667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176981" y="113292"/>
            <a:ext cx="6880681" cy="20694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</a:rPr>
              <a:t>FIRWARE Smart city beach surveillance</a:t>
            </a:r>
          </a:p>
        </p:txBody>
      </p:sp>
      <p:pic>
        <p:nvPicPr>
          <p:cNvPr id="3" name="Picture 2" descr="Figure 1 . User Interface – Beach visualization data points">
            <a:extLst>
              <a:ext uri="{FF2B5EF4-FFF2-40B4-BE49-F238E27FC236}">
                <a16:creationId xmlns:a16="http://schemas.microsoft.com/office/drawing/2014/main" id="{B012387E-942C-7C95-D18F-DCAD207712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8582"/>
          <a:stretch/>
        </p:blipFill>
        <p:spPr>
          <a:xfrm>
            <a:off x="2309" y="2916917"/>
            <a:ext cx="7055970" cy="3607182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127F4504-79E7-B6B9-B3D7-DBCD3224A3E6}"/>
              </a:ext>
            </a:extLst>
          </p:cNvPr>
          <p:cNvSpPr txBox="1"/>
          <p:nvPr/>
        </p:nvSpPr>
        <p:spPr>
          <a:xfrm>
            <a:off x="7279475" y="147495"/>
            <a:ext cx="4730414" cy="6536020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285750" indent="539750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Dados </a:t>
            </a:r>
            <a:r>
              <a:rPr lang="en-US" b="1" dirty="0" err="1">
                <a:ea typeface="+mn-lt"/>
                <a:cs typeface="+mn-lt"/>
              </a:rPr>
              <a:t>em</a:t>
            </a:r>
            <a:r>
              <a:rPr lang="en-US" b="1" dirty="0">
                <a:ea typeface="+mn-lt"/>
                <a:cs typeface="+mn-lt"/>
              </a:rPr>
              <a:t> tempo real: </a:t>
            </a:r>
            <a:r>
              <a:rPr lang="en-US" dirty="0" err="1">
                <a:ea typeface="+mn-lt"/>
                <a:cs typeface="+mn-lt"/>
              </a:rPr>
              <a:t>oferece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informações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tempo real </a:t>
            </a:r>
            <a:r>
              <a:rPr lang="en-US" dirty="0" err="1">
                <a:ea typeface="+mn-lt"/>
                <a:cs typeface="+mn-lt"/>
              </a:rPr>
              <a:t>sobre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condições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climáticas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índice</a:t>
            </a:r>
            <a:r>
              <a:rPr lang="en-US" dirty="0">
                <a:ea typeface="+mn-lt"/>
                <a:cs typeface="+mn-lt"/>
              </a:rPr>
              <a:t> UV, </a:t>
            </a:r>
            <a:r>
              <a:rPr lang="en-US" dirty="0" err="1">
                <a:ea typeface="+mn-lt"/>
                <a:cs typeface="+mn-lt"/>
              </a:rPr>
              <a:t>níveis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ocupação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segurança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nas</a:t>
            </a:r>
            <a:r>
              <a:rPr lang="en-US" dirty="0">
                <a:ea typeface="+mn-lt"/>
                <a:cs typeface="+mn-lt"/>
              </a:rPr>
              <a:t> 18 </a:t>
            </a:r>
            <a:r>
              <a:rPr lang="en-US" dirty="0" err="1">
                <a:ea typeface="+mn-lt"/>
                <a:cs typeface="+mn-lt"/>
              </a:rPr>
              <a:t>praias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Montevidéu</a:t>
            </a:r>
            <a:endParaRPr lang="en-US" dirty="0"/>
          </a:p>
          <a:p>
            <a:pPr indent="539750">
              <a:lnSpc>
                <a:spcPct val="150000"/>
              </a:lnSpc>
            </a:pPr>
            <a:endParaRPr lang="en-US" dirty="0">
              <a:ea typeface="+mn-lt"/>
              <a:cs typeface="+mn-lt"/>
            </a:endParaRPr>
          </a:p>
          <a:p>
            <a:pPr marL="285750" indent="539750">
              <a:lnSpc>
                <a:spcPct val="150000"/>
              </a:lnSpc>
              <a:buFont typeface="Arial"/>
              <a:buChar char="•"/>
            </a:pPr>
            <a:r>
              <a:rPr lang="en-US" b="1" dirty="0" err="1">
                <a:ea typeface="+mn-lt"/>
                <a:cs typeface="+mn-lt"/>
              </a:rPr>
              <a:t>Recolha</a:t>
            </a:r>
            <a:r>
              <a:rPr lang="en-US" b="1" dirty="0">
                <a:ea typeface="+mn-lt"/>
                <a:cs typeface="+mn-lt"/>
              </a:rPr>
              <a:t> de dados: </a:t>
            </a:r>
            <a:r>
              <a:rPr lang="en-US" dirty="0" err="1">
                <a:ea typeface="+mn-lt"/>
                <a:cs typeface="+mn-lt"/>
              </a:rPr>
              <a:t>estações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salva-vidas</a:t>
            </a:r>
            <a:r>
              <a:rPr lang="en-US" dirty="0">
                <a:ea typeface="+mn-lt"/>
                <a:cs typeface="+mn-lt"/>
              </a:rPr>
              <a:t> e drones </a:t>
            </a:r>
            <a:r>
              <a:rPr lang="en-US" dirty="0" err="1">
                <a:ea typeface="+mn-lt"/>
                <a:cs typeface="+mn-lt"/>
              </a:rPr>
              <a:t>são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usados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monitorar</a:t>
            </a:r>
            <a:r>
              <a:rPr lang="en-US" dirty="0">
                <a:ea typeface="+mn-lt"/>
                <a:cs typeface="+mn-lt"/>
              </a:rPr>
              <a:t> as </a:t>
            </a:r>
            <a:r>
              <a:rPr lang="en-US" dirty="0" err="1">
                <a:ea typeface="+mn-lt"/>
                <a:cs typeface="+mn-lt"/>
              </a:rPr>
              <a:t>praias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evitando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superlotação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garantindo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distribuição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equilibrada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banhistas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b="1" dirty="0">
              <a:ea typeface="+mn-lt"/>
              <a:cs typeface="+mn-lt"/>
            </a:endParaRPr>
          </a:p>
          <a:p>
            <a:pPr indent="539750">
              <a:lnSpc>
                <a:spcPct val="150000"/>
              </a:lnSpc>
            </a:pPr>
            <a:endParaRPr lang="en-US" b="1" dirty="0">
              <a:ea typeface="+mn-lt"/>
              <a:cs typeface="+mn-lt"/>
            </a:endParaRPr>
          </a:p>
          <a:p>
            <a:pPr marL="285750" indent="539750">
              <a:lnSpc>
                <a:spcPct val="150000"/>
              </a:lnSpc>
              <a:buFont typeface="Arial"/>
              <a:buChar char="•"/>
            </a:pPr>
            <a:r>
              <a:rPr lang="en-US" b="1" dirty="0" err="1">
                <a:ea typeface="+mn-lt"/>
                <a:cs typeface="+mn-lt"/>
              </a:rPr>
              <a:t>Acesso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ao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público</a:t>
            </a:r>
            <a:r>
              <a:rPr lang="en-US" b="1" dirty="0">
                <a:ea typeface="+mn-lt"/>
                <a:cs typeface="+mn-lt"/>
              </a:rPr>
              <a:t>: </a:t>
            </a:r>
            <a:r>
              <a:rPr lang="en-US" dirty="0">
                <a:ea typeface="+mn-lt"/>
                <a:cs typeface="+mn-lt"/>
              </a:rPr>
              <a:t>um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baseado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SIG </a:t>
            </a:r>
            <a:r>
              <a:rPr lang="en-US" dirty="0" err="1">
                <a:ea typeface="+mn-lt"/>
                <a:cs typeface="+mn-lt"/>
              </a:rPr>
              <a:t>permite</a:t>
            </a:r>
            <a:r>
              <a:rPr lang="en-US" dirty="0">
                <a:ea typeface="+mn-lt"/>
                <a:cs typeface="+mn-lt"/>
              </a:rPr>
              <a:t> que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usuários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acessem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dados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plataforma</a:t>
            </a:r>
            <a:r>
              <a:rPr lang="en-US" dirty="0">
                <a:ea typeface="+mn-lt"/>
                <a:cs typeface="+mn-lt"/>
              </a:rPr>
              <a:t> web, </a:t>
            </a:r>
            <a:r>
              <a:rPr lang="en-US" dirty="0" err="1">
                <a:ea typeface="+mn-lt"/>
                <a:cs typeface="+mn-lt"/>
              </a:rPr>
              <a:t>auxiliando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tomada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decisões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informadas</a:t>
            </a:r>
            <a:r>
              <a:rPr lang="en-US" dirty="0">
                <a:ea typeface="+mn-lt"/>
                <a:cs typeface="+mn-lt"/>
              </a:rPr>
              <a:t> antes de </a:t>
            </a:r>
            <a:r>
              <a:rPr lang="en-US" dirty="0" err="1">
                <a:ea typeface="+mn-lt"/>
                <a:cs typeface="+mn-lt"/>
              </a:rPr>
              <a:t>visitar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praia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latin typeface="Aptos"/>
              <a:ea typeface="Open Sans 1" panose="020B0604020202020204" charset="0"/>
              <a:cs typeface="Open Sans 1" panose="020B0604020202020204" charset="0"/>
            </a:endParaRPr>
          </a:p>
          <a:p>
            <a:pPr>
              <a:lnSpc>
                <a:spcPts val="2581"/>
              </a:lnSpc>
              <a:spcBef>
                <a:spcPct val="0"/>
              </a:spcBef>
            </a:pPr>
            <a:endParaRPr lang="en-US" sz="1843" spc="3" dirty="0">
              <a:solidFill>
                <a:srgbClr val="191919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078AF18E-7193-3021-8DB0-359A41B9DFA6}"/>
              </a:ext>
            </a:extLst>
          </p:cNvPr>
          <p:cNvSpPr txBox="1"/>
          <p:nvPr/>
        </p:nvSpPr>
        <p:spPr>
          <a:xfrm>
            <a:off x="162039" y="6524098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57996742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1"/>
            <a:ext cx="5346950" cy="2812026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2810" y="0"/>
            <a:ext cx="5342479" cy="20694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>
                <a:solidFill>
                  <a:srgbClr val="FFFFFF"/>
                </a:solidFill>
                <a:latin typeface="Open Sans 1 Bold"/>
                <a:sym typeface="Open Sans 1 Bold"/>
              </a:rPr>
              <a:t>Praia 5G da Almada pela NOS</a:t>
            </a:r>
            <a:endParaRPr lang="en-US" sz="4800" b="1">
              <a:solidFill>
                <a:srgbClr val="FFFFFF"/>
              </a:solidFill>
              <a:latin typeface="Open Sans 1 Bold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7DAF821-1A3E-F2E5-8E98-36BA6CE44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71" y="4397689"/>
            <a:ext cx="8077200" cy="20913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DB9ABC-0D5D-1194-67D0-105138C65910}"/>
              </a:ext>
            </a:extLst>
          </p:cNvPr>
          <p:cNvSpPr txBox="1"/>
          <p:nvPr/>
        </p:nvSpPr>
        <p:spPr>
          <a:xfrm>
            <a:off x="5638864" y="613651"/>
            <a:ext cx="5906666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028700" lvl="1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Calibri"/>
                <a:ea typeface="Calibri"/>
                <a:cs typeface="Calibri"/>
              </a:rPr>
              <a:t>Segurança:</a:t>
            </a:r>
            <a:r>
              <a:rPr lang="pt-BR" dirty="0">
                <a:latin typeface="Calibri"/>
                <a:ea typeface="Calibri"/>
                <a:cs typeface="Calibri"/>
              </a:rPr>
              <a:t> Monitorização de banhistas, objetos e embarcações, com alertas automáticos enviados para as autoridades.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 marL="102870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Calibri"/>
                <a:ea typeface="Calibri"/>
                <a:cs typeface="Calibri"/>
              </a:rPr>
              <a:t>Ocupação:</a:t>
            </a:r>
            <a:r>
              <a:rPr lang="pt-BR" dirty="0">
                <a:latin typeface="Calibri"/>
                <a:ea typeface="Calibri"/>
                <a:cs typeface="Calibri"/>
              </a:rPr>
              <a:t> Câmeras e sensores detectam aglomerações e controlam o fluxo de pessoas na praia.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 marL="102870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Calibri"/>
                <a:ea typeface="Calibri"/>
                <a:cs typeface="Calibri"/>
              </a:rPr>
              <a:t>Ambiente:</a:t>
            </a:r>
            <a:r>
              <a:rPr lang="pt-BR" dirty="0">
                <a:latin typeface="Calibri"/>
                <a:ea typeface="Calibri"/>
                <a:cs typeface="Calibri"/>
              </a:rPr>
              <a:t> Sensores monitorizam o nível de lixo e enviam alertas para a recolha.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 algn="l"/>
            <a:endParaRPr lang="en-US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0EC5D4C6-00C3-0206-1472-25F424CB6DE6}"/>
              </a:ext>
            </a:extLst>
          </p:cNvPr>
          <p:cNvSpPr txBox="1"/>
          <p:nvPr/>
        </p:nvSpPr>
        <p:spPr>
          <a:xfrm>
            <a:off x="162039" y="6480555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62441231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1"/>
            <a:ext cx="4595683" cy="2812026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176981" y="0"/>
            <a:ext cx="4062719" cy="20936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>
                <a:solidFill>
                  <a:srgbClr val="FFFFFF"/>
                </a:solidFill>
                <a:latin typeface="Open Sans 1 Bold"/>
                <a:sym typeface="Open Sans 1 Bold"/>
              </a:rPr>
              <a:t>UTS coastal Drones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975EBD-D53E-9BF1-BC16-694EE73B13B1}"/>
              </a:ext>
            </a:extLst>
          </p:cNvPr>
          <p:cNvSpPr txBox="1"/>
          <p:nvPr/>
        </p:nvSpPr>
        <p:spPr>
          <a:xfrm>
            <a:off x="5359052" y="384835"/>
            <a:ext cx="6584513" cy="52168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indent="540000">
              <a:lnSpc>
                <a:spcPct val="150000"/>
              </a:lnSpc>
            </a:pPr>
            <a:endParaRPr lang="en-US">
              <a:ea typeface="+mn-lt"/>
              <a:cs typeface="+mn-lt"/>
            </a:endParaRPr>
          </a:p>
          <a:p>
            <a:pPr marL="285750" indent="540000">
              <a:lnSpc>
                <a:spcPct val="150000"/>
              </a:lnSpc>
              <a:buFont typeface="Arial"/>
              <a:buChar char="•"/>
            </a:pPr>
            <a:r>
              <a:rPr lang="en-US" b="1" err="1">
                <a:ea typeface="+mn-lt"/>
                <a:cs typeface="+mn-lt"/>
              </a:rPr>
              <a:t>Monitoramento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costeiro</a:t>
            </a:r>
            <a:r>
              <a:rPr lang="en-US" b="1">
                <a:ea typeface="+mn-lt"/>
                <a:cs typeface="+mn-lt"/>
              </a:rPr>
              <a:t> e </a:t>
            </a:r>
            <a:r>
              <a:rPr lang="en-US" b="1" err="1">
                <a:ea typeface="+mn-lt"/>
                <a:cs typeface="+mn-lt"/>
              </a:rPr>
              <a:t>ambiental</a:t>
            </a:r>
            <a:r>
              <a:rPr lang="en-US">
                <a:ea typeface="+mn-lt"/>
                <a:cs typeface="+mn-lt"/>
              </a:rPr>
              <a:t>: Drones </a:t>
            </a:r>
            <a:r>
              <a:rPr lang="en-US" err="1">
                <a:ea typeface="+mn-lt"/>
                <a:cs typeface="+mn-lt"/>
              </a:rPr>
              <a:t>são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usados</a:t>
            </a:r>
            <a:r>
              <a:rPr lang="en-US">
                <a:ea typeface="+mn-lt"/>
                <a:cs typeface="+mn-lt"/>
              </a:rPr>
              <a:t> para </a:t>
            </a:r>
            <a:r>
              <a:rPr lang="en-US" err="1">
                <a:ea typeface="+mn-lt"/>
                <a:cs typeface="+mn-lt"/>
              </a:rPr>
              <a:t>monitorar</a:t>
            </a:r>
            <a:r>
              <a:rPr lang="en-US">
                <a:ea typeface="+mn-lt"/>
                <a:cs typeface="+mn-lt"/>
              </a:rPr>
              <a:t> a </a:t>
            </a:r>
            <a:r>
              <a:rPr lang="en-US" err="1">
                <a:ea typeface="+mn-lt"/>
                <a:cs typeface="+mn-lt"/>
              </a:rPr>
              <a:t>segurança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nas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praias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condições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ambientais</a:t>
            </a:r>
            <a:r>
              <a:rPr lang="en-US">
                <a:ea typeface="+mn-lt"/>
                <a:cs typeface="+mn-lt"/>
              </a:rPr>
              <a:t> e </a:t>
            </a:r>
            <a:r>
              <a:rPr lang="en-US" err="1">
                <a:ea typeface="+mn-lt"/>
                <a:cs typeface="+mn-lt"/>
              </a:rPr>
              <a:t>vida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marinha</a:t>
            </a:r>
            <a:r>
              <a:rPr lang="en-US">
                <a:ea typeface="+mn-lt"/>
                <a:cs typeface="+mn-lt"/>
              </a:rPr>
              <a:t>, com dados </a:t>
            </a:r>
            <a:r>
              <a:rPr lang="en-US" err="1">
                <a:ea typeface="+mn-lt"/>
                <a:cs typeface="+mn-lt"/>
              </a:rPr>
              <a:t>em</a:t>
            </a:r>
            <a:r>
              <a:rPr lang="en-US">
                <a:ea typeface="+mn-lt"/>
                <a:cs typeface="+mn-lt"/>
              </a:rPr>
              <a:t> tempo real </a:t>
            </a:r>
            <a:r>
              <a:rPr lang="en-US" err="1">
                <a:ea typeface="+mn-lt"/>
                <a:cs typeface="+mn-lt"/>
              </a:rPr>
              <a:t>sobre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clima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correntes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perigosas</a:t>
            </a:r>
            <a:r>
              <a:rPr lang="en-US">
                <a:ea typeface="+mn-lt"/>
                <a:cs typeface="+mn-lt"/>
              </a:rPr>
              <a:t> e </a:t>
            </a:r>
            <a:r>
              <a:rPr lang="en-US" err="1">
                <a:ea typeface="+mn-lt"/>
                <a:cs typeface="+mn-lt"/>
              </a:rPr>
              <a:t>presença</a:t>
            </a:r>
            <a:r>
              <a:rPr lang="en-US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espécies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ameaçadoras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indent="540000">
              <a:lnSpc>
                <a:spcPct val="150000"/>
              </a:lnSpc>
              <a:buFont typeface="Arial"/>
              <a:buChar char="•"/>
            </a:pPr>
            <a:endParaRPr lang="en-US" b="1">
              <a:ea typeface="+mn-lt"/>
              <a:cs typeface="+mn-lt"/>
            </a:endParaRPr>
          </a:p>
          <a:p>
            <a:pPr marL="285750" indent="540000">
              <a:lnSpc>
                <a:spcPct val="150000"/>
              </a:lnSpc>
              <a:buFont typeface="Arial"/>
              <a:buChar char="•"/>
            </a:pPr>
            <a:r>
              <a:rPr lang="en-US" b="1" err="1">
                <a:ea typeface="+mn-lt"/>
                <a:cs typeface="+mn-lt"/>
              </a:rPr>
              <a:t>Impacto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na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gestão</a:t>
            </a:r>
            <a:r>
              <a:rPr lang="en-US" b="1">
                <a:ea typeface="+mn-lt"/>
                <a:cs typeface="+mn-lt"/>
              </a:rPr>
              <a:t> </a:t>
            </a:r>
            <a:r>
              <a:rPr lang="en-US" b="1" err="1">
                <a:ea typeface="+mn-lt"/>
                <a:cs typeface="+mn-lt"/>
              </a:rPr>
              <a:t>costeira</a:t>
            </a:r>
            <a:r>
              <a:rPr lang="en-US">
                <a:ea typeface="+mn-lt"/>
                <a:cs typeface="+mn-lt"/>
              </a:rPr>
              <a:t>: O </a:t>
            </a:r>
            <a:r>
              <a:rPr lang="en-US" err="1">
                <a:ea typeface="+mn-lt"/>
                <a:cs typeface="+mn-lt"/>
              </a:rPr>
              <a:t>projeto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melhora</a:t>
            </a:r>
            <a:r>
              <a:rPr lang="en-US">
                <a:ea typeface="+mn-lt"/>
                <a:cs typeface="+mn-lt"/>
              </a:rPr>
              <a:t> as </a:t>
            </a:r>
            <a:r>
              <a:rPr lang="en-US" err="1">
                <a:ea typeface="+mn-lt"/>
                <a:cs typeface="+mn-lt"/>
              </a:rPr>
              <a:t>respostas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em</a:t>
            </a:r>
            <a:r>
              <a:rPr lang="en-US">
                <a:ea typeface="+mn-lt"/>
                <a:cs typeface="+mn-lt"/>
              </a:rPr>
              <a:t> tempo real e </a:t>
            </a:r>
            <a:r>
              <a:rPr lang="en-US" err="1">
                <a:ea typeface="+mn-lt"/>
                <a:cs typeface="+mn-lt"/>
              </a:rPr>
              <a:t>medidas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proativas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contribuindo</a:t>
            </a:r>
            <a:r>
              <a:rPr lang="en-US">
                <a:ea typeface="+mn-lt"/>
                <a:cs typeface="+mn-lt"/>
              </a:rPr>
              <a:t> para a </a:t>
            </a:r>
            <a:r>
              <a:rPr lang="en-US" err="1">
                <a:ea typeface="+mn-lt"/>
                <a:cs typeface="+mn-lt"/>
              </a:rPr>
              <a:t>segurança</a:t>
            </a:r>
            <a:r>
              <a:rPr lang="en-US">
                <a:ea typeface="+mn-lt"/>
                <a:cs typeface="+mn-lt"/>
              </a:rPr>
              <a:t> das </a:t>
            </a:r>
            <a:r>
              <a:rPr lang="en-US" err="1">
                <a:ea typeface="+mn-lt"/>
                <a:cs typeface="+mn-lt"/>
              </a:rPr>
              <a:t>praias</a:t>
            </a:r>
            <a:r>
              <a:rPr lang="en-US">
                <a:ea typeface="+mn-lt"/>
                <a:cs typeface="+mn-lt"/>
              </a:rPr>
              <a:t> e a </a:t>
            </a:r>
            <a:r>
              <a:rPr lang="en-US" err="1">
                <a:ea typeface="+mn-lt"/>
                <a:cs typeface="+mn-lt"/>
              </a:rPr>
              <a:t>gestão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ambiental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globalmente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  <a:p>
            <a:endParaRPr lang="en-US"/>
          </a:p>
        </p:txBody>
      </p:sp>
      <p:pic>
        <p:nvPicPr>
          <p:cNvPr id="6" name="Picture 5" descr="Sharkspotter drone on beach with awards">
            <a:extLst>
              <a:ext uri="{FF2B5EF4-FFF2-40B4-BE49-F238E27FC236}">
                <a16:creationId xmlns:a16="http://schemas.microsoft.com/office/drawing/2014/main" id="{3A961901-8AFE-3830-9CBB-54A90EC81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77" y="3952672"/>
            <a:ext cx="5185775" cy="2814848"/>
          </a:xfrm>
          <a:prstGeom prst="rect">
            <a:avLst/>
          </a:prstGeom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22810BAF-73E8-AF3B-1C87-73ADE28A2B68}"/>
              </a:ext>
            </a:extLst>
          </p:cNvPr>
          <p:cNvSpPr txBox="1"/>
          <p:nvPr/>
        </p:nvSpPr>
        <p:spPr>
          <a:xfrm>
            <a:off x="162039" y="6447896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80181038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3" name="AutoShape 3"/>
          <p:cNvSpPr/>
          <p:nvPr/>
        </p:nvSpPr>
        <p:spPr>
          <a:xfrm>
            <a:off x="6463401" y="5570794"/>
            <a:ext cx="5728599" cy="0"/>
          </a:xfrm>
          <a:prstGeom prst="line">
            <a:avLst/>
          </a:prstGeom>
          <a:ln w="9525" cap="rnd">
            <a:solidFill>
              <a:srgbClr val="8E847D"/>
            </a:solidFill>
            <a:prstDash val="solid"/>
            <a:headEnd type="none" w="sm" len="sm"/>
            <a:tailEnd type="none" w="sm" len="sm"/>
          </a:ln>
        </p:spPr>
        <p:txBody>
          <a:bodyPr anchor="ctr"/>
          <a:lstStyle/>
          <a:p>
            <a:pPr algn="ctr"/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186813" y="506582"/>
            <a:ext cx="4062719" cy="20694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Tecnologia</a:t>
            </a: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4800" b="1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candidata</a:t>
            </a:r>
            <a:endParaRPr lang="en-US" sz="4800" b="1" err="1">
              <a:solidFill>
                <a:srgbClr val="FFFFFF"/>
              </a:solidFill>
              <a:latin typeface="Open Sans 1 Bold"/>
              <a:ea typeface="Open Sans 1 Bold"/>
              <a:cs typeface="Open Sans 1 Bold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5D0C2D3-2B25-25AE-CCC6-2C638710BEB5}"/>
              </a:ext>
            </a:extLst>
          </p:cNvPr>
          <p:cNvSpPr txBox="1"/>
          <p:nvPr/>
        </p:nvSpPr>
        <p:spPr>
          <a:xfrm>
            <a:off x="5467087" y="2100728"/>
            <a:ext cx="5132439" cy="2045112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endParaRPr lang="pt-PT"/>
          </a:p>
          <a:p>
            <a:pPr marL="285750" indent="35941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500"/>
              <a:t>Mapas Interativos da praia;</a:t>
            </a:r>
          </a:p>
          <a:p>
            <a:pPr marL="285750" indent="35941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500"/>
              <a:t>Camaras e sensores;</a:t>
            </a:r>
          </a:p>
          <a:p>
            <a:pPr marL="285750" indent="35941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PT" sz="2500"/>
              <a:t>Infravermelhos;</a:t>
            </a:r>
          </a:p>
        </p:txBody>
      </p:sp>
      <p:pic>
        <p:nvPicPr>
          <p:cNvPr id="7" name="Picture 6" descr="A person in a suit&#10;&#10;Description automatically generated">
            <a:extLst>
              <a:ext uri="{FF2B5EF4-FFF2-40B4-BE49-F238E27FC236}">
                <a16:creationId xmlns:a16="http://schemas.microsoft.com/office/drawing/2014/main" id="{1D8A01F0-9842-0BCD-7F0A-2AE8016A1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3" y="2721429"/>
            <a:ext cx="4082143" cy="4114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815215-2A2B-D31B-997B-E9CA55F0B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6950" y="402771"/>
            <a:ext cx="2032243" cy="1491343"/>
          </a:xfrm>
          <a:prstGeom prst="rect">
            <a:avLst/>
          </a:prstGeom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3545C9AA-DD97-4D4F-1775-78A907F13E06}"/>
              </a:ext>
            </a:extLst>
          </p:cNvPr>
          <p:cNvSpPr txBox="1"/>
          <p:nvPr/>
        </p:nvSpPr>
        <p:spPr>
          <a:xfrm>
            <a:off x="162039" y="6437010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33347167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" y="0"/>
            <a:ext cx="4595683" cy="6858000"/>
          </a:xfrm>
          <a:prstGeom prst="rect">
            <a:avLst/>
          </a:prstGeom>
          <a:solidFill>
            <a:srgbClr val="8E847D"/>
          </a:solidFill>
        </p:spPr>
        <p:txBody>
          <a:bodyPr/>
          <a:lstStyle/>
          <a:p>
            <a:endParaRPr lang="pt-PT" sz="1200"/>
          </a:p>
        </p:txBody>
      </p:sp>
      <p:sp>
        <p:nvSpPr>
          <p:cNvPr id="3" name="AutoShape 3"/>
          <p:cNvSpPr/>
          <p:nvPr/>
        </p:nvSpPr>
        <p:spPr>
          <a:xfrm>
            <a:off x="6872416" y="1759976"/>
            <a:ext cx="2674708" cy="0"/>
          </a:xfrm>
          <a:prstGeom prst="line">
            <a:avLst/>
          </a:prstGeom>
          <a:ln w="9525" cap="rnd">
            <a:solidFill>
              <a:srgbClr val="8E847D"/>
            </a:solidFill>
            <a:prstDash val="solid"/>
            <a:headEnd type="none" w="sm" len="sm"/>
            <a:tailEnd type="none" w="sm" len="sm"/>
          </a:ln>
        </p:spPr>
        <p:txBody>
          <a:bodyPr anchor="ctr"/>
          <a:lstStyle/>
          <a:p>
            <a:pPr algn="ctr"/>
            <a:endParaRPr lang="pt-PT" sz="1200"/>
          </a:p>
        </p:txBody>
      </p:sp>
      <p:sp>
        <p:nvSpPr>
          <p:cNvPr id="5" name="TextBox 5"/>
          <p:cNvSpPr txBox="1"/>
          <p:nvPr/>
        </p:nvSpPr>
        <p:spPr>
          <a:xfrm>
            <a:off x="110613" y="506582"/>
            <a:ext cx="4400176" cy="2070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87"/>
              </a:lnSpc>
            </a:pPr>
            <a:r>
              <a:rPr lang="en-US" sz="48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Plano de Comunicação</a:t>
            </a:r>
          </a:p>
        </p:txBody>
      </p:sp>
      <p:pic>
        <p:nvPicPr>
          <p:cNvPr id="7" name="Imagem 6" descr="Uma imagem com esboço, clipart, Gráficos, símbolo&#10;&#10;Descrição gerada automaticamente">
            <a:extLst>
              <a:ext uri="{FF2B5EF4-FFF2-40B4-BE49-F238E27FC236}">
                <a16:creationId xmlns:a16="http://schemas.microsoft.com/office/drawing/2014/main" id="{49103CF5-1DC3-A3BE-F644-C6FA92339C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307" y="792546"/>
            <a:ext cx="1498190" cy="149819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246BF82-1A9F-37FB-D2DB-D2C2C204EFBD}"/>
              </a:ext>
            </a:extLst>
          </p:cNvPr>
          <p:cNvSpPr txBox="1"/>
          <p:nvPr/>
        </p:nvSpPr>
        <p:spPr>
          <a:xfrm>
            <a:off x="4782496" y="2253534"/>
            <a:ext cx="2477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err="1"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Jira</a:t>
            </a:r>
            <a:endParaRPr lang="pt-PT" b="1">
              <a:latin typeface="Open Sans 1" panose="020B0604020202020204" charset="0"/>
              <a:ea typeface="Open Sans 1" panose="020B0604020202020204" charset="0"/>
              <a:cs typeface="Open Sans 1" panose="020B0604020202020204" charset="0"/>
            </a:endParaRPr>
          </a:p>
          <a:p>
            <a:r>
              <a:rPr lang="pt-PT">
                <a:latin typeface="Open Sans 1" panose="020B0604020202020204" charset="0"/>
                <a:ea typeface="Open Sans 1" panose="020B0604020202020204" charset="0"/>
                <a:cs typeface="Open Sans 1" panose="020B0604020202020204" charset="0"/>
              </a:rPr>
              <a:t>(Gestão de tarefas)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4502FED-D8E4-06E4-EACC-711EC25A3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PT"/>
          </a:p>
        </p:txBody>
      </p:sp>
      <p:sp>
        <p:nvSpPr>
          <p:cNvPr id="16" name="Freeform 18">
            <a:extLst>
              <a:ext uri="{FF2B5EF4-FFF2-40B4-BE49-F238E27FC236}">
                <a16:creationId xmlns:a16="http://schemas.microsoft.com/office/drawing/2014/main" id="{C5BF72C9-E36C-FB1F-0CF1-ADC11F303E31}"/>
              </a:ext>
            </a:extLst>
          </p:cNvPr>
          <p:cNvSpPr/>
          <p:nvPr/>
        </p:nvSpPr>
        <p:spPr>
          <a:xfrm>
            <a:off x="10274709" y="1301329"/>
            <a:ext cx="966019" cy="917293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PT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8555C53-36C9-9C46-6DC5-6B67B90BDCEB}"/>
              </a:ext>
            </a:extLst>
          </p:cNvPr>
          <p:cNvSpPr txBox="1"/>
          <p:nvPr/>
        </p:nvSpPr>
        <p:spPr>
          <a:xfrm>
            <a:off x="9714270" y="2365346"/>
            <a:ext cx="2477729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PT" b="1">
                <a:latin typeface="Open Sans 1"/>
                <a:ea typeface="Open Sans 1" panose="020B0604020202020204" charset="0"/>
                <a:cs typeface="Open Sans 1" panose="020B0604020202020204" charset="0"/>
              </a:rPr>
              <a:t>GitHub</a:t>
            </a:r>
          </a:p>
          <a:p>
            <a:r>
              <a:rPr lang="pt-PT">
                <a:latin typeface="Open Sans 1"/>
                <a:ea typeface="Open Sans 1" panose="020B0604020202020204" charset="0"/>
                <a:cs typeface="Open Sans 1" panose="020B0604020202020204" charset="0"/>
              </a:rPr>
              <a:t>(Sistema de controlo de versões de código)</a:t>
            </a:r>
          </a:p>
        </p:txBody>
      </p:sp>
      <p:sp>
        <p:nvSpPr>
          <p:cNvPr id="19" name="AutoShape 3">
            <a:extLst>
              <a:ext uri="{FF2B5EF4-FFF2-40B4-BE49-F238E27FC236}">
                <a16:creationId xmlns:a16="http://schemas.microsoft.com/office/drawing/2014/main" id="{54D51853-8388-F379-F44C-49611B92F500}"/>
              </a:ext>
            </a:extLst>
          </p:cNvPr>
          <p:cNvSpPr/>
          <p:nvPr/>
        </p:nvSpPr>
        <p:spPr>
          <a:xfrm>
            <a:off x="6871767" y="1908496"/>
            <a:ext cx="1150540" cy="1611433"/>
          </a:xfrm>
          <a:prstGeom prst="line">
            <a:avLst/>
          </a:prstGeom>
          <a:ln w="9525" cap="rnd">
            <a:solidFill>
              <a:srgbClr val="8E847D"/>
            </a:solidFill>
            <a:prstDash val="solid"/>
            <a:headEnd type="none" w="sm" len="sm"/>
            <a:tailEnd type="none" w="sm" len="sm"/>
          </a:ln>
        </p:spPr>
        <p:txBody>
          <a:bodyPr anchor="ctr"/>
          <a:lstStyle/>
          <a:p>
            <a:pPr algn="ctr"/>
            <a:endParaRPr lang="pt-PT" sz="1200"/>
          </a:p>
        </p:txBody>
      </p:sp>
      <p:sp>
        <p:nvSpPr>
          <p:cNvPr id="20" name="AutoShape 3">
            <a:extLst>
              <a:ext uri="{FF2B5EF4-FFF2-40B4-BE49-F238E27FC236}">
                <a16:creationId xmlns:a16="http://schemas.microsoft.com/office/drawing/2014/main" id="{ECD20E26-A798-134C-9F2C-58C72AA629A8}"/>
              </a:ext>
            </a:extLst>
          </p:cNvPr>
          <p:cNvSpPr/>
          <p:nvPr/>
        </p:nvSpPr>
        <p:spPr>
          <a:xfrm flipV="1">
            <a:off x="8345645" y="1908495"/>
            <a:ext cx="1150540" cy="1611432"/>
          </a:xfrm>
          <a:prstGeom prst="line">
            <a:avLst/>
          </a:prstGeom>
          <a:ln w="9525" cap="rnd">
            <a:solidFill>
              <a:srgbClr val="8E847D"/>
            </a:solidFill>
            <a:prstDash val="solid"/>
            <a:headEnd type="none" w="sm" len="sm"/>
            <a:tailEnd type="none" w="sm" len="sm"/>
          </a:ln>
        </p:spPr>
        <p:txBody>
          <a:bodyPr anchor="ctr"/>
          <a:lstStyle/>
          <a:p>
            <a:pPr algn="ctr"/>
            <a:endParaRPr lang="pt-PT" sz="1200"/>
          </a:p>
        </p:txBody>
      </p:sp>
      <p:sp>
        <p:nvSpPr>
          <p:cNvPr id="21" name="Freeform 18">
            <a:extLst>
              <a:ext uri="{FF2B5EF4-FFF2-40B4-BE49-F238E27FC236}">
                <a16:creationId xmlns:a16="http://schemas.microsoft.com/office/drawing/2014/main" id="{33629EFD-8D6A-39B1-803D-F913FFFDBEC7}"/>
              </a:ext>
            </a:extLst>
          </p:cNvPr>
          <p:cNvSpPr/>
          <p:nvPr/>
        </p:nvSpPr>
        <p:spPr>
          <a:xfrm>
            <a:off x="7260225" y="3818619"/>
            <a:ext cx="1612490" cy="1084467"/>
          </a:xfrm>
          <a:custGeom>
            <a:avLst/>
            <a:gdLst/>
            <a:ahLst/>
            <a:cxnLst/>
            <a:rect l="l" t="t" r="r" b="b"/>
            <a:pathLst>
              <a:path w="6035040" h="4114800">
                <a:moveTo>
                  <a:pt x="0" y="0"/>
                </a:moveTo>
                <a:lnTo>
                  <a:pt x="6035040" y="0"/>
                </a:lnTo>
                <a:lnTo>
                  <a:pt x="60350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PT" sz="1200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F0712B22-1922-729C-4CDD-10EE5002231B}"/>
              </a:ext>
            </a:extLst>
          </p:cNvPr>
          <p:cNvSpPr txBox="1"/>
          <p:nvPr/>
        </p:nvSpPr>
        <p:spPr>
          <a:xfrm>
            <a:off x="6734199" y="5095006"/>
            <a:ext cx="4277032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PT" b="1" err="1">
                <a:latin typeface="Open Sans 1"/>
                <a:ea typeface="Open Sans 1" panose="020B0604020202020204" charset="0"/>
                <a:cs typeface="Open Sans 1" panose="020B0604020202020204" charset="0"/>
              </a:rPr>
              <a:t>One</a:t>
            </a:r>
            <a:r>
              <a:rPr lang="pt-PT" b="1">
                <a:latin typeface="Open Sans 1"/>
                <a:ea typeface="Open Sans 1" panose="020B0604020202020204" charset="0"/>
                <a:cs typeface="Open Sans 1" panose="020B0604020202020204" charset="0"/>
              </a:rPr>
              <a:t> Drive</a:t>
            </a:r>
          </a:p>
          <a:p>
            <a:r>
              <a:rPr lang="pt-PT">
                <a:latin typeface="Open Sans 1"/>
                <a:ea typeface="Open Sans 1" panose="020B0604020202020204" charset="0"/>
                <a:cs typeface="Open Sans 1" panose="020B0604020202020204" charset="0"/>
              </a:rPr>
              <a:t>(Armazenamento e colaboração de documentos em tempo real)</a:t>
            </a:r>
          </a:p>
        </p:txBody>
      </p:sp>
      <p:pic>
        <p:nvPicPr>
          <p:cNvPr id="6" name="Picture 5" descr="Remote Working &amp; Online Collaboration Illustrations | DrawKit">
            <a:extLst>
              <a:ext uri="{FF2B5EF4-FFF2-40B4-BE49-F238E27FC236}">
                <a16:creationId xmlns:a16="http://schemas.microsoft.com/office/drawing/2014/main" id="{5D11FEEC-366D-FB2D-E9B9-D6839E59D5A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2567" y="2828925"/>
            <a:ext cx="4200525" cy="4248150"/>
          </a:xfrm>
          <a:prstGeom prst="rect">
            <a:avLst/>
          </a:prstGeom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8942A502-CDC0-3E25-48A4-C2D84F106028}"/>
              </a:ext>
            </a:extLst>
          </p:cNvPr>
          <p:cNvSpPr txBox="1"/>
          <p:nvPr/>
        </p:nvSpPr>
        <p:spPr>
          <a:xfrm>
            <a:off x="162039" y="6447896"/>
            <a:ext cx="11958588" cy="312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sz="2133" dirty="0">
                <a:solidFill>
                  <a:srgbClr val="191919"/>
                </a:solidFill>
                <a:latin typeface="Open Sans 1 Light"/>
                <a:ea typeface="Open Sans 1 Light"/>
                <a:cs typeface="Open Sans 1 Light"/>
                <a:sym typeface="Open Sans 1 Light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5296534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625</Words>
  <Application>Microsoft Office PowerPoint</Application>
  <PresentationFormat>Ecrã Panorâmico</PresentationFormat>
  <Paragraphs>109</Paragraphs>
  <Slides>17</Slides>
  <Notes>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17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Open Sans 1</vt:lpstr>
      <vt:lpstr>Open Sans 1 Bold</vt:lpstr>
      <vt:lpstr>Open Sans 1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Marta Almeida</dc:creator>
  <cp:lastModifiedBy>Joao Vieira</cp:lastModifiedBy>
  <cp:revision>96</cp:revision>
  <dcterms:created xsi:type="dcterms:W3CDTF">2024-10-01T22:28:08Z</dcterms:created>
  <dcterms:modified xsi:type="dcterms:W3CDTF">2024-10-04T10:36:03Z</dcterms:modified>
</cp:coreProperties>
</file>